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6" r:id="rId17"/>
    <p:sldId id="275" r:id="rId18"/>
    <p:sldId id="277" r:id="rId19"/>
    <p:sldId id="278" r:id="rId20"/>
    <p:sldId id="279" r:id="rId21"/>
    <p:sldId id="293" r:id="rId22"/>
    <p:sldId id="280" r:id="rId23"/>
    <p:sldId id="281" r:id="rId24"/>
    <p:sldId id="257" r:id="rId25"/>
    <p:sldId id="258" r:id="rId26"/>
    <p:sldId id="282" r:id="rId27"/>
    <p:sldId id="259" r:id="rId28"/>
    <p:sldId id="260" r:id="rId29"/>
    <p:sldId id="283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3" r:id="rId67"/>
    <p:sldId id="322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5" r:id="rId108"/>
    <p:sldId id="364" r:id="rId109"/>
    <p:sldId id="366" r:id="rId110"/>
    <p:sldId id="367" r:id="rId111"/>
    <p:sldId id="368" r:id="rId112"/>
    <p:sldId id="369" r:id="rId113"/>
    <p:sldId id="370" r:id="rId114"/>
    <p:sldId id="371" r:id="rId115"/>
    <p:sldId id="372" r:id="rId116"/>
    <p:sldId id="373" r:id="rId1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67" autoAdjust="0"/>
    <p:restoredTop sz="94660"/>
  </p:normalViewPr>
  <p:slideViewPr>
    <p:cSldViewPr>
      <p:cViewPr>
        <p:scale>
          <a:sx n="90" d="100"/>
          <a:sy n="90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7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Shift quality complaints range from consistent to intermittent</a:t>
            </a:r>
          </a:p>
          <a:p>
            <a:pPr lvl="1"/>
            <a:r>
              <a:rPr lang="en-US" dirty="0" smtClean="0"/>
              <a:t>Consistent complaints are easily verified</a:t>
            </a:r>
          </a:p>
          <a:p>
            <a:pPr lvl="1"/>
            <a:r>
              <a:rPr lang="en-US" dirty="0" smtClean="0"/>
              <a:t>Very intermittent complaints can be completely subjective in nature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736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Incorrect Fluid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Low level</a:t>
            </a:r>
          </a:p>
          <a:p>
            <a:pPr lvl="1"/>
            <a:r>
              <a:rPr lang="en-US" dirty="0" smtClean="0"/>
              <a:t>Insufficient quantity of fluid for proper clutch control</a:t>
            </a:r>
          </a:p>
          <a:p>
            <a:r>
              <a:rPr lang="en-US" dirty="0" smtClean="0"/>
              <a:t>High level</a:t>
            </a:r>
          </a:p>
          <a:p>
            <a:pPr lvl="1"/>
            <a:r>
              <a:rPr lang="en-US" dirty="0" smtClean="0"/>
              <a:t>Causes fluid aeration</a:t>
            </a:r>
          </a:p>
          <a:p>
            <a:pPr lvl="2"/>
            <a:r>
              <a:rPr lang="en-US" dirty="0" smtClean="0"/>
              <a:t>Traps air in transmission fluid</a:t>
            </a:r>
          </a:p>
          <a:p>
            <a:r>
              <a:rPr lang="en-US" dirty="0" smtClean="0"/>
              <a:t>Both conditions can cause erratic shift behavior or shift flare(s)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8759972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Playback file</a:t>
            </a:r>
            <a:r>
              <a:rPr lang="en-US" sz="1700" dirty="0" smtClean="0"/>
              <a:t> (cont’d)</a:t>
            </a:r>
          </a:p>
          <a:p>
            <a:pPr lvl="2"/>
            <a:r>
              <a:rPr lang="en-US" dirty="0" smtClean="0"/>
              <a:t>Expand Source Address (SA) to view related data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449033"/>
            <a:ext cx="6400800" cy="432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Datalink Tech Data</a:t>
            </a:r>
          </a:p>
          <a:p>
            <a:pPr lvl="1"/>
            <a:r>
              <a:rPr lang="en-US" dirty="0" smtClean="0"/>
              <a:t>Allison Extranet</a:t>
            </a:r>
          </a:p>
          <a:p>
            <a:pPr lvl="2"/>
            <a:r>
              <a:rPr lang="en-US" dirty="0" smtClean="0"/>
              <a:t>Engineering section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66" y="2447385"/>
            <a:ext cx="7315200" cy="433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6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Accessing Datalink Tech Data</a:t>
            </a:r>
          </a:p>
          <a:p>
            <a:pPr lvl="1"/>
            <a:r>
              <a:rPr lang="en-US" dirty="0" smtClean="0"/>
              <a:t>Click Datalink Communications link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2470299"/>
            <a:ext cx="8405579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89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Accessing Datalink Tech Data</a:t>
            </a:r>
          </a:p>
          <a:p>
            <a:pPr lvl="1"/>
            <a:r>
              <a:rPr lang="en-US" dirty="0" smtClean="0"/>
              <a:t>Select Control System</a:t>
            </a:r>
          </a:p>
          <a:p>
            <a:pPr lvl="1"/>
            <a:r>
              <a:rPr lang="en-US" dirty="0" smtClean="0"/>
              <a:t>Click “List of all documents in this section”</a:t>
            </a:r>
          </a:p>
          <a:p>
            <a:pPr lvl="1"/>
            <a:r>
              <a:rPr lang="en-US" dirty="0" smtClean="0"/>
              <a:t>Select software level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438400"/>
            <a:ext cx="6781800" cy="14629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964242"/>
            <a:ext cx="6781800" cy="13041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89" y="5401190"/>
            <a:ext cx="6795977" cy="130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75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1524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J1939-based vehicle function Overview</a:t>
            </a:r>
          </a:p>
          <a:p>
            <a:pPr lvl="1"/>
            <a:r>
              <a:rPr lang="en-US" dirty="0" smtClean="0"/>
              <a:t>Clicking on function shows details including</a:t>
            </a:r>
          </a:p>
          <a:p>
            <a:pPr lvl="2"/>
            <a:r>
              <a:rPr lang="en-US" dirty="0" smtClean="0"/>
              <a:t>All J1939-based functions</a:t>
            </a:r>
          </a:p>
          <a:p>
            <a:pPr lvl="2"/>
            <a:r>
              <a:rPr lang="en-US" dirty="0" smtClean="0"/>
              <a:t>Allison family availability</a:t>
            </a:r>
          </a:p>
          <a:p>
            <a:pPr lvl="2"/>
            <a:r>
              <a:rPr lang="en-US" dirty="0" smtClean="0"/>
              <a:t>Equivalent wire function</a:t>
            </a:r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278" y="1236921"/>
            <a:ext cx="3286522" cy="22682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17" y="3048000"/>
            <a:ext cx="5391183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83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J1939 Function Information</a:t>
            </a:r>
          </a:p>
          <a:p>
            <a:pPr lvl="1"/>
            <a:r>
              <a:rPr lang="en-US" dirty="0" smtClean="0"/>
              <a:t>Availability vs. Software Level</a:t>
            </a:r>
          </a:p>
          <a:p>
            <a:pPr lvl="1"/>
            <a:r>
              <a:rPr lang="en-US" dirty="0" smtClean="0"/>
              <a:t>J139 Parameter &amp; SA Requirements</a:t>
            </a:r>
          </a:p>
          <a:p>
            <a:pPr lvl="1"/>
            <a:r>
              <a:rPr lang="en-US" dirty="0" smtClean="0"/>
              <a:t>Driver Interface Requirements</a:t>
            </a:r>
          </a:p>
          <a:p>
            <a:pPr lvl="2"/>
            <a:r>
              <a:rPr lang="en-US" dirty="0" smtClean="0"/>
              <a:t>Including bulb checks, labeling, etc.</a:t>
            </a:r>
          </a:p>
          <a:p>
            <a:pPr lvl="1"/>
            <a:r>
              <a:rPr lang="en-US" dirty="0" smtClean="0"/>
              <a:t>Other Requirements/Restrictions</a:t>
            </a:r>
          </a:p>
          <a:p>
            <a:pPr lvl="1"/>
            <a:r>
              <a:rPr lang="en-US" dirty="0" smtClean="0"/>
              <a:t>Normal Operation</a:t>
            </a:r>
          </a:p>
          <a:p>
            <a:pPr lvl="2"/>
            <a:r>
              <a:rPr lang="en-US" dirty="0" smtClean="0"/>
              <a:t>Data use when things are working correctly</a:t>
            </a:r>
          </a:p>
          <a:p>
            <a:pPr lvl="1"/>
            <a:r>
              <a:rPr lang="en-US" dirty="0" smtClean="0"/>
              <a:t>Failure Modes &amp; Responses</a:t>
            </a:r>
          </a:p>
          <a:p>
            <a:pPr lvl="2"/>
            <a:r>
              <a:rPr lang="en-US" dirty="0" smtClean="0"/>
              <a:t>Controls response to bad or lost data</a:t>
            </a:r>
          </a:p>
          <a:p>
            <a:pPr lvl="2"/>
            <a:r>
              <a:rPr lang="en-US" dirty="0" smtClean="0"/>
              <a:t>How other device(s) should react to problems</a:t>
            </a:r>
          </a:p>
          <a:p>
            <a:pPr lvl="1"/>
            <a:r>
              <a:rPr lang="en-US" dirty="0" smtClean="0"/>
              <a:t>Installation Checklists</a:t>
            </a:r>
          </a:p>
          <a:p>
            <a:pPr lvl="2"/>
            <a:r>
              <a:rPr lang="en-US" dirty="0" smtClean="0"/>
              <a:t>Allows vehicle OEM or Allison personnel to verify correct implementation of the function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46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146745"/>
            <a:ext cx="7900810" cy="578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37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J1939 Function Information – Example 1</a:t>
            </a:r>
          </a:p>
          <a:p>
            <a:pPr lvl="1"/>
            <a:r>
              <a:rPr lang="en-US" dirty="0" smtClean="0"/>
              <a:t>Issue</a:t>
            </a:r>
          </a:p>
          <a:p>
            <a:pPr lvl="2"/>
            <a:r>
              <a:rPr lang="en-US" dirty="0" smtClean="0"/>
              <a:t>Problem with J1939 communication link</a:t>
            </a:r>
          </a:p>
          <a:p>
            <a:pPr lvl="1"/>
            <a:r>
              <a:rPr lang="en-US" dirty="0" smtClean="0"/>
              <a:t>Background</a:t>
            </a:r>
          </a:p>
          <a:p>
            <a:pPr lvl="2"/>
            <a:r>
              <a:rPr lang="en-US" dirty="0" smtClean="0"/>
              <a:t>Engine controller presents DTC indicating no communication with transmission TCM</a:t>
            </a:r>
          </a:p>
          <a:p>
            <a:pPr lvl="2"/>
            <a:r>
              <a:rPr lang="en-US" dirty="0" smtClean="0"/>
              <a:t>Allison DOC® cannot establish communication with transmission</a:t>
            </a:r>
          </a:p>
        </p:txBody>
      </p:sp>
    </p:spTree>
    <p:extLst>
      <p:ext uri="{BB962C8B-B14F-4D97-AF65-F5344CB8AC3E}">
        <p14:creationId xmlns:p14="http://schemas.microsoft.com/office/powerpoint/2010/main" val="99672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1828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J1939 Function Information – Example 1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</a:p>
          <a:p>
            <a:pPr lvl="2"/>
            <a:r>
              <a:rPr lang="en-US" dirty="0" smtClean="0"/>
              <a:t>Connect Data Bus Viewer to vehicle from DOC file menu</a:t>
            </a:r>
          </a:p>
          <a:p>
            <a:pPr lvl="2"/>
            <a:r>
              <a:rPr lang="en-US" dirty="0" smtClean="0"/>
              <a:t>Read J1939 messages and look for detected messaged</a:t>
            </a:r>
          </a:p>
          <a:p>
            <a:pPr lvl="3"/>
            <a:r>
              <a:rPr lang="en-US" dirty="0" smtClean="0"/>
              <a:t>Only messages detected are from engine ECM and shift selector</a:t>
            </a:r>
          </a:p>
          <a:p>
            <a:pPr lvl="3"/>
            <a:r>
              <a:rPr lang="en-US" dirty="0" smtClean="0"/>
              <a:t>No messages detected from transmission TCM or any other controller</a:t>
            </a:r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340398"/>
            <a:ext cx="5791200" cy="343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93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1143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J1939 Function Information – Example 1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Cause</a:t>
            </a:r>
          </a:p>
          <a:p>
            <a:pPr lvl="2"/>
            <a:r>
              <a:rPr lang="en-US" dirty="0" smtClean="0"/>
              <a:t>Backbone is open/shorted after shift selector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674678"/>
            <a:ext cx="7543800" cy="407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25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Transmission has not experienced a sufficient number of clutch applies under specific conditions when shift complaint occurs</a:t>
            </a:r>
          </a:p>
          <a:p>
            <a:pPr lvl="1"/>
            <a:r>
              <a:rPr lang="en-US" dirty="0" smtClean="0"/>
              <a:t>Example would be a 2-1 downshift at 100% throttle</a:t>
            </a:r>
          </a:p>
          <a:p>
            <a:r>
              <a:rPr lang="en-US" dirty="0" smtClean="0"/>
              <a:t>Causes</a:t>
            </a:r>
          </a:p>
          <a:p>
            <a:pPr lvl="1"/>
            <a:r>
              <a:rPr lang="en-US" dirty="0" smtClean="0"/>
              <a:t>Vehicle in service for a short time</a:t>
            </a:r>
          </a:p>
          <a:p>
            <a:pPr lvl="1"/>
            <a:r>
              <a:rPr lang="en-US" dirty="0" smtClean="0"/>
              <a:t>TCM recalibration</a:t>
            </a:r>
          </a:p>
          <a:p>
            <a:pPr lvl="1"/>
            <a:r>
              <a:rPr lang="en-US" dirty="0" smtClean="0"/>
              <a:t>TCM replacement</a:t>
            </a:r>
          </a:p>
          <a:p>
            <a:pPr lvl="1"/>
            <a:r>
              <a:rPr lang="en-US" dirty="0" smtClean="0"/>
              <a:t>Adaptive Reset initiated by Allison DOC®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8759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J1939 Function Information – Example 2</a:t>
            </a:r>
          </a:p>
          <a:p>
            <a:pPr lvl="1"/>
            <a:r>
              <a:rPr lang="en-US" dirty="0" smtClean="0"/>
              <a:t>Issue</a:t>
            </a:r>
          </a:p>
          <a:p>
            <a:pPr lvl="2"/>
            <a:r>
              <a:rPr lang="en-US" dirty="0" smtClean="0"/>
              <a:t>Transmission will not attain any forward or reverse range</a:t>
            </a:r>
          </a:p>
          <a:p>
            <a:pPr lvl="1"/>
            <a:r>
              <a:rPr lang="en-US" dirty="0" smtClean="0"/>
              <a:t>Background</a:t>
            </a:r>
          </a:p>
          <a:p>
            <a:pPr lvl="2"/>
            <a:r>
              <a:rPr lang="en-US" dirty="0" smtClean="0"/>
              <a:t>Calibration supports Auxiliary Function Range Inhibit Standard</a:t>
            </a:r>
            <a:endParaRPr lang="en-US" dirty="0"/>
          </a:p>
          <a:p>
            <a:pPr lvl="2"/>
            <a:r>
              <a:rPr lang="en-US" dirty="0" smtClean="0"/>
              <a:t>Calibration is set to use analog and J1939 signals</a:t>
            </a:r>
          </a:p>
          <a:p>
            <a:pPr lvl="1"/>
            <a:r>
              <a:rPr lang="en-US" dirty="0" smtClean="0"/>
              <a:t>Vehicle</a:t>
            </a:r>
          </a:p>
          <a:p>
            <a:pPr lvl="2"/>
            <a:r>
              <a:rPr lang="en-US" dirty="0" smtClean="0"/>
              <a:t>School bus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8708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1828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  <a:endParaRPr lang="en-US" sz="1500" dirty="0" smtClean="0"/>
          </a:p>
          <a:p>
            <a:pPr lvl="2"/>
            <a:r>
              <a:rPr lang="en-US" dirty="0" smtClean="0"/>
              <a:t>Connect DOC and open Data Monitor</a:t>
            </a:r>
          </a:p>
          <a:p>
            <a:pPr lvl="2"/>
            <a:r>
              <a:rPr lang="en-US" dirty="0" smtClean="0"/>
              <a:t>Transmission currently in Neutral</a:t>
            </a:r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733800"/>
            <a:ext cx="7628572" cy="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94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2514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  <a:r>
              <a:rPr lang="en-US" sz="1200" dirty="0" smtClean="0"/>
              <a:t> (cont’d)</a:t>
            </a:r>
          </a:p>
          <a:p>
            <a:pPr lvl="2"/>
            <a:r>
              <a:rPr lang="en-US" dirty="0" smtClean="0"/>
              <a:t>Close door</a:t>
            </a:r>
          </a:p>
          <a:p>
            <a:pPr lvl="3"/>
            <a:r>
              <a:rPr lang="en-US" dirty="0" smtClean="0"/>
              <a:t>Connected to wire 101</a:t>
            </a:r>
          </a:p>
          <a:p>
            <a:pPr lvl="2"/>
            <a:r>
              <a:rPr lang="en-US" dirty="0" smtClean="0"/>
              <a:t>Apply brakes</a:t>
            </a:r>
          </a:p>
          <a:p>
            <a:pPr lvl="2"/>
            <a:r>
              <a:rPr lang="en-US" dirty="0" smtClean="0"/>
              <a:t>Function does not deactivate</a:t>
            </a:r>
          </a:p>
          <a:p>
            <a:pPr lvl="3"/>
            <a:r>
              <a:rPr lang="en-US" dirty="0" smtClean="0"/>
              <a:t>Inhibit is still present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66" y="4267200"/>
            <a:ext cx="7609524" cy="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3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  <a:r>
              <a:rPr lang="en-US" sz="1200" dirty="0" smtClean="0"/>
              <a:t> (cont’d)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133600"/>
            <a:ext cx="595329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7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524000"/>
            <a:ext cx="4800600" cy="5334000"/>
          </a:xfrm>
        </p:spPr>
        <p:txBody>
          <a:bodyPr>
            <a:normAutofit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  <a:r>
              <a:rPr lang="en-US" sz="1300" dirty="0" smtClean="0"/>
              <a:t> (cont’d)</a:t>
            </a:r>
          </a:p>
          <a:p>
            <a:pPr lvl="2"/>
            <a:r>
              <a:rPr lang="en-US" dirty="0" smtClean="0"/>
              <a:t>Use Data Bus Viewer to look for J1939 parameters associated with AFRI</a:t>
            </a:r>
          </a:p>
          <a:p>
            <a:pPr lvl="3"/>
            <a:r>
              <a:rPr lang="en-US" dirty="0" smtClean="0"/>
              <a:t>CVVS – Brake Switch</a:t>
            </a:r>
          </a:p>
          <a:p>
            <a:pPr lvl="4"/>
            <a:r>
              <a:rPr lang="en-US" dirty="0" smtClean="0"/>
              <a:t>broadcasted from SA 00, 33, 17 or 49</a:t>
            </a:r>
          </a:p>
          <a:p>
            <a:pPr lvl="3"/>
            <a:r>
              <a:rPr lang="en-US" dirty="0" smtClean="0"/>
              <a:t>EBC1 – EBS Brake Switch</a:t>
            </a:r>
          </a:p>
          <a:p>
            <a:pPr lvl="4"/>
            <a:r>
              <a:rPr lang="en-US" dirty="0" smtClean="0"/>
              <a:t>broadcasted from SA 11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286000"/>
            <a:ext cx="4016282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32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3581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</a:p>
          <a:p>
            <a:pPr lvl="2"/>
            <a:r>
              <a:rPr lang="en-US" dirty="0" smtClean="0"/>
              <a:t>Close door (wire 101) and apply brakes</a:t>
            </a:r>
          </a:p>
          <a:p>
            <a:pPr lvl="3"/>
            <a:r>
              <a:rPr lang="en-US" dirty="0" smtClean="0"/>
              <a:t>CC/VS – SA(00) – Brake Switch does not indicate brakes have been depressed</a:t>
            </a:r>
          </a:p>
          <a:p>
            <a:pPr lvl="1"/>
            <a:r>
              <a:rPr lang="en-US" dirty="0" smtClean="0"/>
              <a:t>Cause</a:t>
            </a:r>
          </a:p>
          <a:p>
            <a:pPr lvl="2"/>
            <a:r>
              <a:rPr lang="en-US" dirty="0" smtClean="0"/>
              <a:t>TCM is waiting for J1939 service brake input signal to remove inhibit</a:t>
            </a:r>
          </a:p>
          <a:p>
            <a:pPr lvl="3"/>
            <a:r>
              <a:rPr lang="en-US" dirty="0" smtClean="0"/>
              <a:t>Message not being sent by CC/VS controller</a:t>
            </a:r>
          </a:p>
          <a:p>
            <a:pPr lvl="3"/>
            <a:r>
              <a:rPr lang="en-US" dirty="0" smtClean="0"/>
              <a:t>TCM maintains inhibit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105400"/>
            <a:ext cx="4847619" cy="12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42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Other potential scenarios</a:t>
            </a:r>
          </a:p>
          <a:p>
            <a:pPr lvl="2"/>
            <a:r>
              <a:rPr lang="en-US" dirty="0" smtClean="0"/>
              <a:t>Data Bus Viewer indicates CC/VS and EBC1 are not available</a:t>
            </a:r>
          </a:p>
          <a:p>
            <a:pPr lvl="3"/>
            <a:r>
              <a:rPr lang="en-US" dirty="0" smtClean="0"/>
              <a:t>Calibration is setup to receive service brake status over J1939</a:t>
            </a:r>
          </a:p>
          <a:p>
            <a:pPr lvl="2"/>
            <a:r>
              <a:rPr lang="en-US" dirty="0" smtClean="0"/>
              <a:t>Data Bus Viewer indicates CC/VS is reflecting correct service brake status</a:t>
            </a:r>
          </a:p>
          <a:p>
            <a:pPr lvl="3"/>
            <a:r>
              <a:rPr lang="en-US" dirty="0" smtClean="0"/>
              <a:t>EBC1 is present and is not reflecting service brake state</a:t>
            </a:r>
            <a:endParaRPr lang="en-US" dirty="0"/>
          </a:p>
          <a:p>
            <a:pPr lvl="3"/>
            <a:r>
              <a:rPr lang="en-US" dirty="0" smtClean="0"/>
              <a:t>EBC1 has higher hierarchy than CCVS</a:t>
            </a:r>
          </a:p>
          <a:p>
            <a:pPr lvl="4"/>
            <a:r>
              <a:rPr lang="en-US" dirty="0" smtClean="0"/>
              <a:t>TCM does not </a:t>
            </a:r>
            <a:r>
              <a:rPr lang="en-US" smtClean="0"/>
              <a:t>eliminate inhibit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623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Determining if shifts are not adapted</a:t>
            </a:r>
          </a:p>
          <a:p>
            <a:pPr lvl="1"/>
            <a:r>
              <a:rPr lang="en-US" dirty="0" smtClean="0"/>
              <a:t>Connect Allison DOC® to the transmission</a:t>
            </a:r>
          </a:p>
          <a:p>
            <a:pPr lvl="1"/>
            <a:r>
              <a:rPr lang="en-US" dirty="0" smtClean="0"/>
              <a:t>Open Reports menu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92" y="2514600"/>
            <a:ext cx="7294208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86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Determining if shifts are not adapted </a:t>
            </a:r>
            <a:r>
              <a:rPr lang="en-US" sz="1700" dirty="0" smtClean="0"/>
              <a:t>(cont’d)</a:t>
            </a:r>
          </a:p>
          <a:p>
            <a:pPr lvl="1"/>
            <a:r>
              <a:rPr lang="en-US" dirty="0" smtClean="0"/>
              <a:t>Select Adapt Shift Reports Section</a:t>
            </a:r>
          </a:p>
          <a:p>
            <a:pPr lvl="1"/>
            <a:r>
              <a:rPr lang="en-US" dirty="0" smtClean="0"/>
              <a:t>Save report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63" y="2590800"/>
            <a:ext cx="7398337" cy="4191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199" y="4174816"/>
            <a:ext cx="3958789" cy="1463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391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90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Determining if shifts are not adapted </a:t>
            </a:r>
            <a:r>
              <a:rPr lang="en-US" sz="1700" dirty="0" smtClean="0"/>
              <a:t>(cont’d)</a:t>
            </a:r>
          </a:p>
          <a:p>
            <a:pPr lvl="1"/>
            <a:r>
              <a:rPr lang="en-US" dirty="0" smtClean="0"/>
              <a:t>Load report</a:t>
            </a:r>
          </a:p>
          <a:p>
            <a:pPr lvl="2"/>
            <a:r>
              <a:rPr lang="en-US" dirty="0" smtClean="0"/>
              <a:t>Select from drop down list</a:t>
            </a:r>
          </a:p>
          <a:p>
            <a:pPr lvl="2"/>
            <a:r>
              <a:rPr lang="en-US" dirty="0" smtClean="0"/>
              <a:t>Click Load button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14600"/>
            <a:ext cx="8153400" cy="42576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67000" y="5850192"/>
            <a:ext cx="18288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363496" y="5847736"/>
            <a:ext cx="7620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49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Determining if shifts are not adapted </a:t>
            </a:r>
            <a:r>
              <a:rPr lang="en-US" sz="1700" dirty="0" smtClean="0"/>
              <a:t>(cont’d)</a:t>
            </a:r>
          </a:p>
          <a:p>
            <a:pPr lvl="1"/>
            <a:r>
              <a:rPr lang="en-US" dirty="0" smtClean="0"/>
              <a:t>View Report</a:t>
            </a:r>
          </a:p>
          <a:p>
            <a:pPr lvl="2"/>
            <a:r>
              <a:rPr lang="en-US" dirty="0" smtClean="0"/>
              <a:t>Look for Not Converged entries in each shift pattern</a:t>
            </a:r>
          </a:p>
          <a:p>
            <a:pPr lvl="2"/>
            <a:r>
              <a:rPr lang="en-US" dirty="0" smtClean="0"/>
              <a:t>Pattern Definitions</a:t>
            </a:r>
          </a:p>
          <a:p>
            <a:pPr lvl="3"/>
            <a:r>
              <a:rPr lang="en-US" dirty="0" smtClean="0"/>
              <a:t>Pattern 0 = Primary shift schedule</a:t>
            </a:r>
          </a:p>
          <a:p>
            <a:pPr lvl="3"/>
            <a:r>
              <a:rPr lang="en-US" dirty="0" smtClean="0"/>
              <a:t>Pattern 1 = Secondary shift schedule</a:t>
            </a:r>
          </a:p>
          <a:p>
            <a:pPr lvl="3"/>
            <a:r>
              <a:rPr lang="en-US" dirty="0" smtClean="0"/>
              <a:t>Pattern 2 = Shift made during lockup clutch apply</a:t>
            </a:r>
          </a:p>
          <a:p>
            <a:pPr lvl="2"/>
            <a:r>
              <a:rPr lang="en-US" dirty="0" smtClean="0"/>
              <a:t>Region Definitions</a:t>
            </a:r>
          </a:p>
          <a:p>
            <a:pPr lvl="3"/>
            <a:r>
              <a:rPr lang="en-US" dirty="0" smtClean="0"/>
              <a:t>Region 0 = Throttle between 0% and 50%</a:t>
            </a:r>
          </a:p>
          <a:p>
            <a:pPr lvl="3"/>
            <a:r>
              <a:rPr lang="en-US" dirty="0" smtClean="0"/>
              <a:t>Region 1 = Throttle between 50% and 80%</a:t>
            </a:r>
          </a:p>
          <a:p>
            <a:pPr lvl="3"/>
            <a:r>
              <a:rPr lang="en-US" dirty="0" smtClean="0"/>
              <a:t>Region 2 = Throttle between 80% and 100%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0851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Determining if shifts are not adapted </a:t>
            </a:r>
            <a:r>
              <a:rPr lang="en-US" sz="1700" dirty="0" smtClean="0"/>
              <a:t>(cont’d)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33600"/>
            <a:ext cx="6553200" cy="46027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6477000" y="5562600"/>
            <a:ext cx="1143000" cy="11737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3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Use Snapshot feature of Allison DOC®</a:t>
            </a:r>
            <a:endParaRPr lang="en-US" sz="900" dirty="0"/>
          </a:p>
          <a:p>
            <a:pPr lvl="1"/>
            <a:r>
              <a:rPr lang="en-US" dirty="0" smtClean="0"/>
              <a:t>Helps understand relationship between</a:t>
            </a:r>
          </a:p>
          <a:p>
            <a:pPr lvl="2"/>
            <a:r>
              <a:rPr lang="en-US" dirty="0" smtClean="0"/>
              <a:t>Throttle position</a:t>
            </a:r>
          </a:p>
          <a:p>
            <a:pPr lvl="2"/>
            <a:r>
              <a:rPr lang="en-US" dirty="0" smtClean="0"/>
              <a:t>Engine</a:t>
            </a:r>
          </a:p>
          <a:p>
            <a:pPr lvl="2"/>
            <a:r>
              <a:rPr lang="en-US" dirty="0" smtClean="0"/>
              <a:t>Turbine speed</a:t>
            </a:r>
          </a:p>
          <a:p>
            <a:pPr lvl="2"/>
            <a:r>
              <a:rPr lang="en-US" dirty="0" smtClean="0"/>
              <a:t>Output speed</a:t>
            </a:r>
          </a:p>
          <a:p>
            <a:r>
              <a:rPr lang="en-US" dirty="0" smtClean="0"/>
              <a:t>DOC collects all transmission data available from the TCM</a:t>
            </a:r>
          </a:p>
          <a:p>
            <a:pPr lvl="1"/>
            <a:r>
              <a:rPr lang="en-US" dirty="0" smtClean="0"/>
              <a:t>Use Software Configuration menu to select which data points are being collected by DOC</a:t>
            </a:r>
          </a:p>
          <a:p>
            <a:pPr lvl="2"/>
            <a:r>
              <a:rPr lang="en-US" dirty="0" smtClean="0"/>
              <a:t>Only available for 4</a:t>
            </a:r>
            <a:r>
              <a:rPr lang="en-US" baseline="30000" dirty="0" smtClean="0"/>
              <a:t>th</a:t>
            </a:r>
            <a:r>
              <a:rPr lang="en-US" dirty="0" smtClean="0"/>
              <a:t> Generation Controls and later</a:t>
            </a:r>
          </a:p>
          <a:p>
            <a:pPr lvl="2"/>
            <a:r>
              <a:rPr lang="en-US" dirty="0" smtClean="0"/>
              <a:t>Allows data to be collected at a higher rate</a:t>
            </a:r>
          </a:p>
          <a:p>
            <a:pPr lvl="3"/>
            <a:r>
              <a:rPr lang="en-US" dirty="0" smtClean="0"/>
              <a:t>Results in smoother plotting curves</a:t>
            </a:r>
          </a:p>
          <a:p>
            <a:pPr lvl="3"/>
            <a:r>
              <a:rPr lang="en-US" dirty="0" smtClean="0"/>
              <a:t>Provides more accurate speed traces</a:t>
            </a:r>
          </a:p>
        </p:txBody>
      </p:sp>
    </p:spTree>
    <p:extLst>
      <p:ext uri="{BB962C8B-B14F-4D97-AF65-F5344CB8AC3E}">
        <p14:creationId xmlns:p14="http://schemas.microsoft.com/office/powerpoint/2010/main" val="44767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066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Software Configuration setup</a:t>
            </a:r>
          </a:p>
          <a:p>
            <a:pPr lvl="1"/>
            <a:r>
              <a:rPr lang="en-US" dirty="0" smtClean="0"/>
              <a:t>Disconnect DOC from diagnostic session</a:t>
            </a:r>
          </a:p>
          <a:p>
            <a:pPr lvl="1"/>
            <a:r>
              <a:rPr lang="en-US" dirty="0" smtClean="0"/>
              <a:t>Select Software Configuration menu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70" y="2526051"/>
            <a:ext cx="7327030" cy="425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23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99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Software Configuration setup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Select the appropriate Data Setup tab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28" y="2295832"/>
            <a:ext cx="8919667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54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Considerations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Understand the following shift behavior(s) from the customer</a:t>
            </a:r>
          </a:p>
          <a:p>
            <a:pPr lvl="1"/>
            <a:r>
              <a:rPr lang="en-US" dirty="0" smtClean="0"/>
              <a:t>Harsh</a:t>
            </a:r>
          </a:p>
          <a:p>
            <a:pPr lvl="2"/>
            <a:r>
              <a:rPr lang="en-US" dirty="0" smtClean="0"/>
              <a:t>Produces a momentary deceleration of the vehicle with enough force to jerk/shake the operator</a:t>
            </a:r>
          </a:p>
          <a:p>
            <a:pPr lvl="3"/>
            <a:r>
              <a:rPr lang="en-US" dirty="0" smtClean="0"/>
              <a:t>Result of a clutch pack applying too quickly</a:t>
            </a:r>
          </a:p>
          <a:p>
            <a:pPr lvl="1"/>
            <a:r>
              <a:rPr lang="en-US" dirty="0" smtClean="0"/>
              <a:t>Slipping</a:t>
            </a:r>
          </a:p>
          <a:p>
            <a:pPr lvl="2"/>
            <a:r>
              <a:rPr lang="en-US" dirty="0" smtClean="0"/>
              <a:t>Applied clutch does not transfer all torque input from engine to output shaft</a:t>
            </a:r>
          </a:p>
          <a:p>
            <a:pPr lvl="1"/>
            <a:r>
              <a:rPr lang="en-US" dirty="0" smtClean="0"/>
              <a:t>Delayed</a:t>
            </a:r>
          </a:p>
          <a:p>
            <a:pPr lvl="2"/>
            <a:r>
              <a:rPr lang="en-US" dirty="0" smtClean="0"/>
              <a:t>Shift does not occur in the expected time frame</a:t>
            </a:r>
          </a:p>
        </p:txBody>
      </p:sp>
    </p:spTree>
    <p:extLst>
      <p:ext uri="{BB962C8B-B14F-4D97-AF65-F5344CB8AC3E}">
        <p14:creationId xmlns:p14="http://schemas.microsoft.com/office/powerpoint/2010/main" val="1668221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676399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Software Configuration setup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Set Frequency for the 00 identifier to Fast</a:t>
            </a:r>
          </a:p>
          <a:p>
            <a:pPr lvl="2"/>
            <a:r>
              <a:rPr lang="en-US" dirty="0" smtClean="0"/>
              <a:t>Increases sampling rate for input speed, turbine speed, output speed and throttle position</a:t>
            </a:r>
          </a:p>
          <a:p>
            <a:pPr lvl="1"/>
            <a:r>
              <a:rPr lang="en-US" dirty="0" smtClean="0"/>
              <a:t>Set Frequency for all other groups to Disabled or Slow</a:t>
            </a:r>
          </a:p>
          <a:p>
            <a:pPr lvl="2"/>
            <a:r>
              <a:rPr lang="en-US" dirty="0" smtClean="0"/>
              <a:t>Not all groups can be set to disabled</a:t>
            </a:r>
          </a:p>
          <a:p>
            <a:pPr lvl="1"/>
            <a:r>
              <a:rPr lang="en-US" dirty="0" smtClean="0"/>
              <a:t>Click Apply to save changes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760408"/>
            <a:ext cx="7367313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9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21920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Software Configuration setup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Some Dynamic Groups will not display actual parameters contained in that dynamic group</a:t>
            </a:r>
          </a:p>
          <a:p>
            <a:pPr lvl="2"/>
            <a:r>
              <a:rPr lang="en-US" dirty="0" smtClean="0"/>
              <a:t>When group is opened</a:t>
            </a:r>
          </a:p>
          <a:p>
            <a:pPr lvl="2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525741"/>
            <a:ext cx="7848600" cy="444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4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038601"/>
          </a:xfrm>
        </p:spPr>
        <p:txBody>
          <a:bodyPr>
            <a:normAutofit/>
          </a:bodyPr>
          <a:lstStyle/>
          <a:p>
            <a:r>
              <a:rPr lang="en-US" dirty="0" smtClean="0"/>
              <a:t>Software Configuration setup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Exit Software Configuration menu and connect DOC to transmission</a:t>
            </a:r>
          </a:p>
          <a:p>
            <a:pPr lvl="1"/>
            <a:r>
              <a:rPr lang="en-US" dirty="0" smtClean="0"/>
              <a:t>Select Strip Chart function</a:t>
            </a:r>
          </a:p>
          <a:p>
            <a:pPr lvl="2"/>
            <a:r>
              <a:rPr lang="en-US" dirty="0" smtClean="0"/>
              <a:t>Configure to only plot input speed, turbine speed, output speed and throttle position</a:t>
            </a:r>
          </a:p>
          <a:p>
            <a:pPr lvl="3"/>
            <a:r>
              <a:rPr lang="en-US" dirty="0" smtClean="0"/>
              <a:t>Shows smoother curves compared to plotting all data collected from TCM at a normal rate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9270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219201"/>
          </a:xfrm>
        </p:spPr>
        <p:txBody>
          <a:bodyPr>
            <a:normAutofit/>
          </a:bodyPr>
          <a:lstStyle/>
          <a:p>
            <a:r>
              <a:rPr lang="en-US" dirty="0" smtClean="0"/>
              <a:t>Software Configuration setup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Curve comparison</a:t>
            </a:r>
          </a:p>
          <a:p>
            <a:pPr lvl="2"/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170215" y="5297128"/>
            <a:ext cx="2182585" cy="30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All data collected at normal rate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640080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Throttle and speed data collected at highest rate with all other parameters disabled or slow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411361"/>
            <a:ext cx="4953000" cy="29389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548" y="3239728"/>
            <a:ext cx="5715000" cy="319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78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of harsh shifts</a:t>
            </a:r>
          </a:p>
          <a:p>
            <a:pPr lvl="2"/>
            <a:r>
              <a:rPr lang="en-US" dirty="0" smtClean="0"/>
              <a:t>Vehicle mileage at complaint 79,366 (127,727 Km)</a:t>
            </a:r>
          </a:p>
          <a:p>
            <a:pPr lvl="2"/>
            <a:r>
              <a:rPr lang="en-US" dirty="0" smtClean="0"/>
              <a:t>No DTCs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3500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Refuse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8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2954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Snapshot shows turbine speed drop at 2:20 into file playback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29" y="2667000"/>
            <a:ext cx="7619771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2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295401"/>
          </a:xfrm>
        </p:spPr>
        <p:txBody>
          <a:bodyPr>
            <a:normAutofit/>
          </a:bodyPr>
          <a:lstStyle/>
          <a:p>
            <a:r>
              <a:rPr lang="en-US" dirty="0" smtClean="0"/>
              <a:t>As transmission fluid temperature increases, turbine speed becomes more erratic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438400"/>
            <a:ext cx="7696200" cy="435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42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Turbine speed sensor resistance was measured from ECU connector and found to be above specification</a:t>
            </a:r>
            <a:endParaRPr lang="en-US" dirty="0"/>
          </a:p>
          <a:p>
            <a:r>
              <a:rPr lang="en-US" dirty="0" smtClean="0"/>
              <a:t>Turbine speed sensor resistance measured at transmission connector produced same result</a:t>
            </a:r>
          </a:p>
          <a:p>
            <a:r>
              <a:rPr lang="en-US" dirty="0" smtClean="0"/>
              <a:t>Control module removed</a:t>
            </a:r>
          </a:p>
          <a:p>
            <a:pPr lvl="1"/>
            <a:r>
              <a:rPr lang="en-US" dirty="0" smtClean="0"/>
              <a:t>Inspection of internal wiring harness and turbine speed sensor connection revealed no problems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7313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43399"/>
          </a:xfrm>
        </p:spPr>
        <p:txBody>
          <a:bodyPr>
            <a:normAutofit/>
          </a:bodyPr>
          <a:lstStyle/>
          <a:p>
            <a:r>
              <a:rPr lang="en-US" dirty="0" smtClean="0"/>
              <a:t>Turbine speed sensor resistance measured at sensor</a:t>
            </a:r>
          </a:p>
          <a:p>
            <a:pPr lvl="1"/>
            <a:r>
              <a:rPr lang="en-US" dirty="0" smtClean="0"/>
              <a:t>Measurement above specification</a:t>
            </a:r>
          </a:p>
          <a:p>
            <a:r>
              <a:rPr lang="en-US" dirty="0" smtClean="0"/>
              <a:t>Replaced turbine speed sensor</a:t>
            </a:r>
          </a:p>
          <a:p>
            <a:pPr lvl="1"/>
            <a:r>
              <a:rPr lang="en-US" dirty="0" smtClean="0"/>
              <a:t>Shift complaint eliminated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0011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transmission will not shift from 1-2 at full throttle</a:t>
            </a:r>
          </a:p>
          <a:p>
            <a:pPr lvl="1"/>
            <a:r>
              <a:rPr lang="en-US" dirty="0" smtClean="0"/>
              <a:t>Throttle must be momentarily released to enable upshift</a:t>
            </a:r>
          </a:p>
          <a:p>
            <a:pPr lvl="2"/>
            <a:r>
              <a:rPr lang="en-US" dirty="0" smtClean="0"/>
              <a:t>Vehicle mileage at complaint 80,212 (129,089 Km)</a:t>
            </a:r>
          </a:p>
          <a:p>
            <a:pPr lvl="2"/>
            <a:r>
              <a:rPr lang="en-US" dirty="0" smtClean="0"/>
              <a:t>No DTCs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3500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Dock spotter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91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Considerations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Understand the following shift behavior(s) from the customer </a:t>
            </a:r>
            <a:r>
              <a:rPr lang="en-US" sz="1600" dirty="0" smtClean="0"/>
              <a:t>(cont’d)</a:t>
            </a:r>
          </a:p>
          <a:p>
            <a:pPr lvl="1"/>
            <a:r>
              <a:rPr lang="en-US" dirty="0" smtClean="0"/>
              <a:t>Shift occurs too quickly</a:t>
            </a:r>
          </a:p>
          <a:p>
            <a:pPr lvl="1"/>
            <a:r>
              <a:rPr lang="en-US" dirty="0" smtClean="0"/>
              <a:t>Erratic</a:t>
            </a:r>
          </a:p>
          <a:p>
            <a:pPr lvl="2"/>
            <a:r>
              <a:rPr lang="en-US" dirty="0" smtClean="0"/>
              <a:t>Shift does not occur at the same vehicle speed under the same specific operating conditions</a:t>
            </a:r>
          </a:p>
          <a:p>
            <a:pPr lvl="3"/>
            <a:r>
              <a:rPr lang="en-US" dirty="0" smtClean="0"/>
              <a:t>Closed throttle/full throttle</a:t>
            </a:r>
          </a:p>
          <a:p>
            <a:pPr lvl="1"/>
            <a:r>
              <a:rPr lang="en-US" dirty="0" smtClean="0"/>
              <a:t>Flare</a:t>
            </a:r>
          </a:p>
          <a:p>
            <a:pPr lvl="2"/>
            <a:r>
              <a:rPr lang="en-US" dirty="0" smtClean="0"/>
              <a:t>Increased engine speed during shift</a:t>
            </a:r>
          </a:p>
          <a:p>
            <a:pPr lvl="3"/>
            <a:r>
              <a:rPr lang="en-US" dirty="0" smtClean="0"/>
              <a:t>Result of clutch pack applying too slowly</a:t>
            </a:r>
          </a:p>
          <a:p>
            <a:pPr lvl="1"/>
            <a:r>
              <a:rPr lang="en-US" dirty="0" smtClean="0"/>
              <a:t>Shudder</a:t>
            </a:r>
          </a:p>
          <a:p>
            <a:pPr lvl="2"/>
            <a:r>
              <a:rPr lang="en-US" dirty="0" smtClean="0"/>
              <a:t>Rapid vehicle accelerations and decelerations occurring in sequence.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149712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#2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2954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Customer complaint duplicated on test drive</a:t>
            </a:r>
          </a:p>
          <a:p>
            <a:r>
              <a:rPr lang="en-US" dirty="0" smtClean="0"/>
              <a:t>Snapshot shows turbine speed stabilizes at 100% throttle at 1898 rpm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298914"/>
            <a:ext cx="6324600" cy="448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39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#2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Input Calibration Information Number (CIN) into PCCS and requested Shift Summary</a:t>
            </a:r>
          </a:p>
          <a:p>
            <a:pPr lvl="1"/>
            <a:r>
              <a:rPr lang="en-US" dirty="0" smtClean="0"/>
              <a:t>Determined 1-2 shift point at 100% throttle will occur at turbine speed of 1949 rpm</a:t>
            </a:r>
            <a:r>
              <a:rPr lang="en-US" dirty="0"/>
              <a:t> </a:t>
            </a:r>
            <a:r>
              <a:rPr lang="en-US" dirty="0" smtClean="0"/>
              <a:t>and output speed of 559 rpm</a:t>
            </a:r>
          </a:p>
          <a:p>
            <a:pPr lvl="2"/>
            <a:r>
              <a:rPr lang="en-US" dirty="0" smtClean="0"/>
              <a:t>Reference SIL 11-TR-14 for information on Shift Summary in PCCS</a:t>
            </a:r>
          </a:p>
          <a:p>
            <a:r>
              <a:rPr lang="en-US" dirty="0" smtClean="0"/>
              <a:t>Alternate method</a:t>
            </a:r>
          </a:p>
          <a:p>
            <a:pPr lvl="1"/>
            <a:r>
              <a:rPr lang="en-US" dirty="0" smtClean="0"/>
              <a:t>Select Next Upshift for Output RPM parameter in DOC Software Configuration</a:t>
            </a:r>
          </a:p>
          <a:p>
            <a:pPr lvl="2"/>
            <a:r>
              <a:rPr lang="en-US" dirty="0" smtClean="0"/>
              <a:t>Plot Strip Chart with this configuration</a:t>
            </a:r>
          </a:p>
        </p:txBody>
      </p:sp>
    </p:spTree>
    <p:extLst>
      <p:ext uri="{BB962C8B-B14F-4D97-AF65-F5344CB8AC3E}">
        <p14:creationId xmlns:p14="http://schemas.microsoft.com/office/powerpoint/2010/main" val="267480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#2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Determined engine was not producing sufficient power to accelerate above 1898 rpm at 100% throttle</a:t>
            </a:r>
          </a:p>
          <a:p>
            <a:pPr lvl="1"/>
            <a:r>
              <a:rPr lang="en-US" dirty="0" smtClean="0"/>
              <a:t>Engine inspection reveals restricted air filter</a:t>
            </a:r>
          </a:p>
          <a:p>
            <a:r>
              <a:rPr lang="en-US" dirty="0" smtClean="0"/>
              <a:t>Replacing engine air filter corrects issue</a:t>
            </a:r>
          </a:p>
        </p:txBody>
      </p:sp>
    </p:spTree>
    <p:extLst>
      <p:ext uri="{BB962C8B-B14F-4D97-AF65-F5344CB8AC3E}">
        <p14:creationId xmlns:p14="http://schemas.microsoft.com/office/powerpoint/2010/main" val="281749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transmission locks in range intermittently</a:t>
            </a:r>
          </a:p>
          <a:p>
            <a:pPr lvl="2"/>
            <a:r>
              <a:rPr lang="en-US" dirty="0" smtClean="0"/>
              <a:t>Vehicle mileage at complaint 5,891 (9,481 Km)</a:t>
            </a:r>
          </a:p>
          <a:p>
            <a:pPr lvl="2"/>
            <a:r>
              <a:rPr lang="en-US" dirty="0" smtClean="0"/>
              <a:t>DTC P0735 &amp; P2714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</a:t>
            </a:r>
            <a:r>
              <a:rPr lang="en-US" dirty="0"/>
              <a:t>0</a:t>
            </a:r>
            <a:r>
              <a:rPr lang="en-US" dirty="0" smtClean="0"/>
              <a:t>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Delivery vehicle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31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#3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2954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DTCs recorded and cleared</a:t>
            </a:r>
          </a:p>
          <a:p>
            <a:r>
              <a:rPr lang="en-US" dirty="0" smtClean="0"/>
              <a:t>Customer complaint duplicated on test drive</a:t>
            </a:r>
          </a:p>
          <a:p>
            <a:r>
              <a:rPr lang="en-US" dirty="0" smtClean="0"/>
              <a:t>Snapshot shows erratic output speed during “steady state” condition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610464"/>
            <a:ext cx="6705600" cy="418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0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#3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Output speed sensor resistance measured at TCM connector</a:t>
            </a:r>
          </a:p>
          <a:p>
            <a:pPr lvl="1"/>
            <a:r>
              <a:rPr lang="en-US" dirty="0" smtClean="0"/>
              <a:t>Reading within specification</a:t>
            </a:r>
            <a:endParaRPr lang="en-US" dirty="0"/>
          </a:p>
          <a:p>
            <a:pPr lvl="1"/>
            <a:r>
              <a:rPr lang="en-US" dirty="0" smtClean="0"/>
              <a:t>TCM connector securely mounted to TCM verifying output speed sensor pins are in proper position within connector</a:t>
            </a:r>
          </a:p>
          <a:p>
            <a:r>
              <a:rPr lang="en-US" dirty="0" smtClean="0"/>
              <a:t>Transmission connector removed and inspected for damage and corrosion</a:t>
            </a:r>
          </a:p>
          <a:p>
            <a:pPr lvl="1"/>
            <a:r>
              <a:rPr lang="en-US" dirty="0" smtClean="0"/>
              <a:t>No issues found</a:t>
            </a:r>
          </a:p>
          <a:p>
            <a:r>
              <a:rPr lang="en-US" dirty="0" smtClean="0"/>
              <a:t>Output speed sensor removed and tone wheel inspected to ensure it is not loose</a:t>
            </a:r>
          </a:p>
          <a:p>
            <a:pPr lvl="1"/>
            <a:r>
              <a:rPr lang="en-US" dirty="0" smtClean="0"/>
              <a:t>No looseness indicated when tone wheel moved radially</a:t>
            </a:r>
          </a:p>
        </p:txBody>
      </p:sp>
    </p:spTree>
    <p:extLst>
      <p:ext uri="{BB962C8B-B14F-4D97-AF65-F5344CB8AC3E}">
        <p14:creationId xmlns:p14="http://schemas.microsoft.com/office/powerpoint/2010/main" val="388435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#3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Known good output speed sensor installed in transmission and another test drive is performed</a:t>
            </a:r>
          </a:p>
          <a:p>
            <a:pPr lvl="1"/>
            <a:r>
              <a:rPr lang="en-US" dirty="0" smtClean="0"/>
              <a:t>Same issue and DTCs re-occur</a:t>
            </a:r>
          </a:p>
          <a:p>
            <a:r>
              <a:rPr lang="en-US" dirty="0" smtClean="0"/>
              <a:t>Driveline physically inspected</a:t>
            </a:r>
          </a:p>
          <a:p>
            <a:pPr lvl="1"/>
            <a:r>
              <a:rPr lang="en-US" dirty="0" smtClean="0"/>
              <a:t>No mechanical issues found</a:t>
            </a:r>
            <a:endParaRPr lang="en-US" dirty="0"/>
          </a:p>
          <a:p>
            <a:r>
              <a:rPr lang="en-US" dirty="0" smtClean="0"/>
              <a:t>Driveline angularity measured and calculated using Allison Design Calculations program</a:t>
            </a:r>
          </a:p>
          <a:p>
            <a:pPr lvl="1"/>
            <a:r>
              <a:rPr lang="en-US" dirty="0" smtClean="0"/>
              <a:t>Found to be above maximum limits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22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#3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Excessive driveline angularity induced torsional and inertial accelerations</a:t>
            </a:r>
          </a:p>
          <a:p>
            <a:pPr lvl="1"/>
            <a:r>
              <a:rPr lang="en-US" dirty="0" smtClean="0"/>
              <a:t>Prevented tone wheel from maintaining consistent distance from tip of output speed sensor</a:t>
            </a:r>
          </a:p>
          <a:p>
            <a:pPr lvl="2"/>
            <a:r>
              <a:rPr lang="en-US" dirty="0" smtClean="0"/>
              <a:t>Caused erratic speed sensor output</a:t>
            </a:r>
          </a:p>
          <a:p>
            <a:pPr lvl="2"/>
            <a:r>
              <a:rPr lang="en-US" dirty="0" smtClean="0"/>
              <a:t>Generated DTCs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31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#4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transmission locks in range when engine temperature begins to increase</a:t>
            </a:r>
          </a:p>
          <a:p>
            <a:pPr lvl="2"/>
            <a:r>
              <a:rPr lang="en-US" dirty="0" smtClean="0"/>
              <a:t>Vehicle mileage at complaint 230,206 (370,481 Km)</a:t>
            </a:r>
          </a:p>
          <a:p>
            <a:pPr lvl="2"/>
            <a:r>
              <a:rPr lang="en-US" dirty="0" smtClean="0"/>
              <a:t>DTC 54-43 (active)</a:t>
            </a:r>
          </a:p>
          <a:p>
            <a:pPr lvl="2"/>
            <a:r>
              <a:rPr lang="en-US" dirty="0" smtClean="0"/>
              <a:t>DTC 56-33</a:t>
            </a:r>
          </a:p>
          <a:p>
            <a:pPr lvl="2"/>
            <a:r>
              <a:rPr lang="en-US" dirty="0" smtClean="0"/>
              <a:t>DTC 54-23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4500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Refuse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46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#4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60020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DTCs recorded and cleared</a:t>
            </a:r>
          </a:p>
          <a:p>
            <a:r>
              <a:rPr lang="en-US" dirty="0" smtClean="0"/>
              <a:t>Customer complaint duplicated on test drive and DTCs reproduced</a:t>
            </a:r>
          </a:p>
          <a:p>
            <a:r>
              <a:rPr lang="en-US" dirty="0" smtClean="0"/>
              <a:t>Snapshot shows engine and turbine speed decrease idle while output speed increases</a:t>
            </a:r>
          </a:p>
          <a:p>
            <a:pPr lvl="1"/>
            <a:r>
              <a:rPr lang="en-US" dirty="0" smtClean="0"/>
              <a:t>Occurs on 3</a:t>
            </a:r>
            <a:r>
              <a:rPr lang="en-US" baseline="30000" dirty="0" smtClean="0"/>
              <a:t>rd</a:t>
            </a:r>
            <a:r>
              <a:rPr lang="en-US" dirty="0" smtClean="0"/>
              <a:t> range preselect from 5</a:t>
            </a:r>
            <a:r>
              <a:rPr lang="en-US" baseline="30000" dirty="0" smtClean="0"/>
              <a:t>th</a:t>
            </a:r>
            <a:r>
              <a:rPr lang="en-US" dirty="0" smtClean="0"/>
              <a:t> range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556" y="2971800"/>
            <a:ext cx="6325644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47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Considerations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Which shifts are affected?</a:t>
            </a:r>
          </a:p>
          <a:p>
            <a:r>
              <a:rPr lang="en-US" dirty="0" smtClean="0"/>
              <a:t>Under what conditions does the shift behavior occur?</a:t>
            </a:r>
          </a:p>
          <a:p>
            <a:pPr lvl="1"/>
            <a:r>
              <a:rPr lang="en-US" dirty="0" smtClean="0"/>
              <a:t>Full throttle</a:t>
            </a:r>
          </a:p>
          <a:p>
            <a:pPr lvl="1"/>
            <a:r>
              <a:rPr lang="en-US" dirty="0" smtClean="0"/>
              <a:t>Closed throttle</a:t>
            </a:r>
          </a:p>
          <a:p>
            <a:pPr lvl="1"/>
            <a:r>
              <a:rPr lang="en-US" dirty="0" smtClean="0"/>
              <a:t>Partial throttle</a:t>
            </a:r>
          </a:p>
          <a:p>
            <a:pPr lvl="1"/>
            <a:r>
              <a:rPr lang="en-US" dirty="0" smtClean="0"/>
              <a:t>Vehicle loaded, unloaded or both</a:t>
            </a:r>
          </a:p>
          <a:p>
            <a:pPr lvl="1"/>
            <a:r>
              <a:rPr lang="en-US" dirty="0" smtClean="0"/>
              <a:t>Transmission output retarder on or off</a:t>
            </a:r>
          </a:p>
          <a:p>
            <a:pPr lvl="1"/>
            <a:r>
              <a:rPr lang="en-US" dirty="0" smtClean="0"/>
              <a:t>Engine brake on or off</a:t>
            </a:r>
          </a:p>
          <a:p>
            <a:pPr lvl="1"/>
            <a:r>
              <a:rPr lang="en-US" dirty="0" smtClean="0"/>
              <a:t>Intermittent behavior</a:t>
            </a:r>
          </a:p>
          <a:p>
            <a:pPr lvl="2"/>
            <a:r>
              <a:rPr lang="en-US" dirty="0" smtClean="0"/>
              <a:t>Define this behavior with customer</a:t>
            </a:r>
          </a:p>
          <a:p>
            <a:pPr lvl="1"/>
            <a:r>
              <a:rPr lang="en-US" dirty="0" smtClean="0"/>
              <a:t>Specific transmission temperature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036416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#4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Only one DTC re-occurs</a:t>
            </a:r>
          </a:p>
          <a:p>
            <a:pPr lvl="1"/>
            <a:r>
              <a:rPr lang="en-US" dirty="0" smtClean="0"/>
              <a:t>Indicates incorrect speed ratio during 4-3 downshift</a:t>
            </a:r>
          </a:p>
          <a:p>
            <a:r>
              <a:rPr lang="en-US" dirty="0" smtClean="0"/>
              <a:t>Both historic codes have C3 clutch in common</a:t>
            </a:r>
          </a:p>
          <a:p>
            <a:pPr lvl="1"/>
            <a:r>
              <a:rPr lang="en-US" dirty="0" smtClean="0"/>
              <a:t>Vehicle operated in ranges utilizing C3 clutch at varying throttle positions before 4:51 minutes of operation had elapsed</a:t>
            </a:r>
          </a:p>
          <a:p>
            <a:r>
              <a:rPr lang="en-US" dirty="0" smtClean="0"/>
              <a:t>Pressure gauge installed in C3 and Main Pressure circuits</a:t>
            </a:r>
          </a:p>
          <a:p>
            <a:pPr lvl="1"/>
            <a:r>
              <a:rPr lang="en-US" dirty="0" smtClean="0"/>
              <a:t>Pressure measured at idle speed and 1800 rpm</a:t>
            </a:r>
          </a:p>
          <a:p>
            <a:pPr lvl="1"/>
            <a:r>
              <a:rPr lang="en-US" dirty="0" smtClean="0"/>
              <a:t>Both circuits read within specification</a:t>
            </a:r>
          </a:p>
          <a:p>
            <a:pPr lvl="1"/>
            <a:r>
              <a:rPr lang="en-US" dirty="0" smtClean="0"/>
              <a:t>Difference greater than 10 psi does not exist between C3 and Main pressure</a:t>
            </a:r>
          </a:p>
        </p:txBody>
      </p:sp>
    </p:spTree>
    <p:extLst>
      <p:ext uri="{BB962C8B-B14F-4D97-AF65-F5344CB8AC3E}">
        <p14:creationId xmlns:p14="http://schemas.microsoft.com/office/powerpoint/2010/main" val="214441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#4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Allison DOC® used to perform clutch test in 3</a:t>
            </a:r>
            <a:r>
              <a:rPr lang="en-US" baseline="30000" dirty="0" smtClean="0"/>
              <a:t>rd</a:t>
            </a:r>
            <a:r>
              <a:rPr lang="en-US" dirty="0" smtClean="0"/>
              <a:t> range</a:t>
            </a:r>
          </a:p>
          <a:p>
            <a:pPr lvl="1"/>
            <a:r>
              <a:rPr lang="en-US" dirty="0" smtClean="0"/>
              <a:t>Turbine speed remains stationary in 3</a:t>
            </a:r>
            <a:r>
              <a:rPr lang="en-US" baseline="30000" dirty="0" smtClean="0"/>
              <a:t>rd</a:t>
            </a:r>
            <a:r>
              <a:rPr lang="en-US" dirty="0" smtClean="0"/>
              <a:t> range at 100% throttle</a:t>
            </a:r>
          </a:p>
          <a:p>
            <a:r>
              <a:rPr lang="en-US" dirty="0" smtClean="0"/>
              <a:t>Resistance measured from ECU for circuit controlling C3 clutch</a:t>
            </a:r>
          </a:p>
          <a:p>
            <a:pPr lvl="1"/>
            <a:r>
              <a:rPr lang="en-US" dirty="0" smtClean="0"/>
              <a:t>Solenoid resistance shows within specification</a:t>
            </a:r>
          </a:p>
          <a:p>
            <a:r>
              <a:rPr lang="en-US" dirty="0" smtClean="0"/>
              <a:t>Control module removed</a:t>
            </a:r>
            <a:endParaRPr lang="en-US" dirty="0"/>
          </a:p>
          <a:p>
            <a:r>
              <a:rPr lang="en-US" dirty="0" smtClean="0"/>
              <a:t>Valve body inspected</a:t>
            </a:r>
          </a:p>
          <a:p>
            <a:pPr lvl="1"/>
            <a:r>
              <a:rPr lang="en-US" dirty="0" smtClean="0"/>
              <a:t>No issues found</a:t>
            </a:r>
          </a:p>
        </p:txBody>
      </p:sp>
    </p:spTree>
    <p:extLst>
      <p:ext uri="{BB962C8B-B14F-4D97-AF65-F5344CB8AC3E}">
        <p14:creationId xmlns:p14="http://schemas.microsoft.com/office/powerpoint/2010/main" val="54710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#4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New C3 clutch solenoid installed</a:t>
            </a:r>
          </a:p>
          <a:p>
            <a:r>
              <a:rPr lang="en-US" dirty="0" smtClean="0"/>
              <a:t>Road test reveals issue is resolved with new solenoid</a:t>
            </a:r>
          </a:p>
        </p:txBody>
      </p:sp>
    </p:spTree>
    <p:extLst>
      <p:ext uri="{BB962C8B-B14F-4D97-AF65-F5344CB8AC3E}">
        <p14:creationId xmlns:p14="http://schemas.microsoft.com/office/powerpoint/2010/main" val="408046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#5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transmission locks in range and will not upshift</a:t>
            </a:r>
          </a:p>
          <a:p>
            <a:pPr lvl="2"/>
            <a:r>
              <a:rPr lang="en-US" dirty="0" smtClean="0"/>
              <a:t>Vehicle mileage at complaint 62,623 (100,782 Km)</a:t>
            </a:r>
          </a:p>
          <a:p>
            <a:pPr lvl="2"/>
            <a:r>
              <a:rPr lang="en-US" dirty="0" smtClean="0"/>
              <a:t>DTC 56-11 (active)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3000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Dump truck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5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#5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6002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Allison DOC® connected to transmission</a:t>
            </a:r>
          </a:p>
          <a:p>
            <a:pPr lvl="1"/>
            <a:r>
              <a:rPr lang="en-US" dirty="0" smtClean="0"/>
              <a:t>Complaint reproduced on test drive</a:t>
            </a:r>
          </a:p>
          <a:p>
            <a:r>
              <a:rPr lang="en-US" dirty="0" smtClean="0"/>
              <a:t>DOC shows engine and turbine speeds accelerate in first range</a:t>
            </a:r>
          </a:p>
          <a:p>
            <a:pPr lvl="1"/>
            <a:r>
              <a:rPr lang="en-US" dirty="0" smtClean="0"/>
              <a:t>Output speed does not accelerate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829232"/>
            <a:ext cx="5943600" cy="398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#5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DOC used to perform clutch test</a:t>
            </a:r>
          </a:p>
          <a:p>
            <a:pPr lvl="1"/>
            <a:r>
              <a:rPr lang="en-US" dirty="0" smtClean="0"/>
              <a:t>Main, C1 and C5 pressures measured at idle</a:t>
            </a:r>
          </a:p>
          <a:p>
            <a:pPr lvl="2"/>
            <a:r>
              <a:rPr lang="en-US" dirty="0" smtClean="0"/>
              <a:t>All pressures within specification</a:t>
            </a:r>
          </a:p>
          <a:p>
            <a:r>
              <a:rPr lang="en-US" dirty="0" smtClean="0"/>
              <a:t>Transmission shifted to 1</a:t>
            </a:r>
            <a:r>
              <a:rPr lang="en-US" baseline="30000" dirty="0" smtClean="0"/>
              <a:t>st</a:t>
            </a:r>
            <a:r>
              <a:rPr lang="en-US" dirty="0" smtClean="0"/>
              <a:t> range and engine accelerated to 100% throttle</a:t>
            </a:r>
          </a:p>
          <a:p>
            <a:pPr lvl="1"/>
            <a:r>
              <a:rPr lang="en-US" dirty="0" smtClean="0"/>
              <a:t>Turbine speed remains stationary</a:t>
            </a:r>
            <a:endParaRPr lang="en-US" dirty="0"/>
          </a:p>
          <a:p>
            <a:r>
              <a:rPr lang="en-US" dirty="0" smtClean="0"/>
              <a:t>Both tests confirm hydraulic and mechanical condition of C1 and C5 clutch packs are functioning without issue</a:t>
            </a:r>
            <a:endParaRPr lang="en-US" dirty="0"/>
          </a:p>
          <a:p>
            <a:r>
              <a:rPr lang="en-US" dirty="0" smtClean="0"/>
              <a:t>Turbine shaft remaining stationary during clutch test indicates all planetary components are connected</a:t>
            </a:r>
          </a:p>
        </p:txBody>
      </p:sp>
    </p:spTree>
    <p:extLst>
      <p:ext uri="{BB962C8B-B14F-4D97-AF65-F5344CB8AC3E}">
        <p14:creationId xmlns:p14="http://schemas.microsoft.com/office/powerpoint/2010/main" val="13996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#5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4953000" cy="487680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Output speed sensor removed</a:t>
            </a:r>
          </a:p>
          <a:p>
            <a:r>
              <a:rPr lang="en-US" dirty="0" smtClean="0"/>
              <a:t>Tone wheel tightness checked</a:t>
            </a:r>
          </a:p>
          <a:p>
            <a:pPr lvl="1"/>
            <a:r>
              <a:rPr lang="en-US" dirty="0" smtClean="0"/>
              <a:t>Tone wheel can be rotated while output shaft is stationary</a:t>
            </a:r>
            <a:endParaRPr lang="en-US" dirty="0"/>
          </a:p>
          <a:p>
            <a:r>
              <a:rPr lang="en-US" dirty="0" smtClean="0"/>
              <a:t>Transmission output housing removed and disassembled</a:t>
            </a:r>
          </a:p>
          <a:p>
            <a:pPr lvl="1"/>
            <a:r>
              <a:rPr lang="en-US" dirty="0" smtClean="0"/>
              <a:t>Tone wheel found to have been battered on drive pin</a:t>
            </a:r>
          </a:p>
          <a:p>
            <a:pPr lvl="2"/>
            <a:r>
              <a:rPr lang="en-US" dirty="0" smtClean="0"/>
              <a:t>Created notch in tone wheel</a:t>
            </a:r>
          </a:p>
          <a:p>
            <a:pPr lvl="2"/>
            <a:r>
              <a:rPr lang="en-US" dirty="0" smtClean="0"/>
              <a:t>Broke drive pin allowing tone wheel to rotate independently from output shaft</a:t>
            </a:r>
          </a:p>
          <a:p>
            <a:r>
              <a:rPr lang="en-US" dirty="0" smtClean="0"/>
              <a:t>Replacing affected components corrected complaint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264" y="1172496"/>
            <a:ext cx="3252651" cy="2743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001728"/>
            <a:ext cx="3517751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1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#6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of 2-1 shift flare and intermittent harsh shifts</a:t>
            </a:r>
          </a:p>
          <a:p>
            <a:pPr lvl="2"/>
            <a:r>
              <a:rPr lang="en-US" dirty="0" smtClean="0"/>
              <a:t>Vehicle mileage at complaint 156,132 (251,270 Km)</a:t>
            </a:r>
          </a:p>
          <a:p>
            <a:pPr lvl="2"/>
            <a:r>
              <a:rPr lang="en-US" dirty="0" smtClean="0"/>
              <a:t>No DTCs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3000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School bus (rear engine)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91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#6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45763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Harsh intermittent downshifts apparent during test drive</a:t>
            </a:r>
          </a:p>
          <a:p>
            <a:r>
              <a:rPr lang="en-US" dirty="0" smtClean="0"/>
              <a:t>Snapshot reveals all speed signals become erratic upon throttle release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637504"/>
            <a:ext cx="6854361" cy="415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#6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Further investigation shows that speed signals can be made to become erratic when transitioning to closed throttle in 5</a:t>
            </a:r>
            <a:r>
              <a:rPr lang="en-US" baseline="30000" dirty="0" smtClean="0"/>
              <a:t>th</a:t>
            </a:r>
            <a:r>
              <a:rPr lang="en-US" dirty="0" smtClean="0"/>
              <a:t> range.</a:t>
            </a:r>
          </a:p>
          <a:p>
            <a:r>
              <a:rPr lang="en-US" dirty="0" smtClean="0"/>
              <a:t>Curve of engine and turbine speed signals mirror output speed signal</a:t>
            </a:r>
          </a:p>
          <a:p>
            <a:pPr lvl="1"/>
            <a:r>
              <a:rPr lang="en-US" dirty="0" smtClean="0"/>
              <a:t>Indicates tone wheel is not loose</a:t>
            </a:r>
          </a:p>
          <a:p>
            <a:r>
              <a:rPr lang="en-US" dirty="0" smtClean="0"/>
              <a:t>Speed signals becoming erratic at closed throttle eliminates engine issues</a:t>
            </a:r>
          </a:p>
          <a:p>
            <a:r>
              <a:rPr lang="en-US" dirty="0" smtClean="0"/>
              <a:t>Driveline inspected</a:t>
            </a:r>
          </a:p>
          <a:p>
            <a:pPr lvl="1"/>
            <a:r>
              <a:rPr lang="en-US" dirty="0" smtClean="0"/>
              <a:t>Universal joint condition is acceptable</a:t>
            </a:r>
          </a:p>
          <a:p>
            <a:pPr lvl="1"/>
            <a:r>
              <a:rPr lang="en-US" dirty="0" smtClean="0"/>
              <a:t>No sign of damage</a:t>
            </a:r>
          </a:p>
        </p:txBody>
      </p:sp>
    </p:spTree>
    <p:extLst>
      <p:ext uri="{BB962C8B-B14F-4D97-AF65-F5344CB8AC3E}">
        <p14:creationId xmlns:p14="http://schemas.microsoft.com/office/powerpoint/2010/main" val="88577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Considerations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Attempt to reproduce customer complaint</a:t>
            </a:r>
          </a:p>
          <a:p>
            <a:pPr lvl="1"/>
            <a:r>
              <a:rPr lang="en-US" dirty="0" smtClean="0"/>
              <a:t>Verify what customer believes is occurring is in fact what the customer has described</a:t>
            </a:r>
          </a:p>
          <a:p>
            <a:r>
              <a:rPr lang="en-US" dirty="0" smtClean="0"/>
              <a:t>For intermittent complaints:</a:t>
            </a:r>
          </a:p>
          <a:p>
            <a:pPr lvl="1"/>
            <a:r>
              <a:rPr lang="en-US" dirty="0" smtClean="0"/>
              <a:t>Use Allison DOC® to collect data during the test drive</a:t>
            </a:r>
          </a:p>
          <a:p>
            <a:pPr lvl="2"/>
            <a:r>
              <a:rPr lang="en-US" dirty="0" smtClean="0"/>
              <a:t>Have customer attempt to reproduce shift complaint</a:t>
            </a:r>
          </a:p>
          <a:p>
            <a:pPr lvl="2"/>
            <a:r>
              <a:rPr lang="en-US" dirty="0" smtClean="0"/>
              <a:t>Record a snapshot of the test drive session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601082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#6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Rear suspension inspection reveals loose airbag mounts</a:t>
            </a:r>
          </a:p>
          <a:p>
            <a:pPr lvl="1"/>
            <a:r>
              <a:rPr lang="en-US" dirty="0" smtClean="0"/>
              <a:t>Causes axle housing to pivot excessively during “coast” condition</a:t>
            </a:r>
          </a:p>
          <a:p>
            <a:pPr lvl="2"/>
            <a:r>
              <a:rPr lang="en-US" dirty="0" smtClean="0"/>
              <a:t>Creates excessive angularity on U-joint connecting axle pinion shaft to driveline</a:t>
            </a:r>
          </a:p>
          <a:p>
            <a:r>
              <a:rPr lang="en-US" dirty="0" smtClean="0"/>
              <a:t>Tightening airbag mounts corrects issue</a:t>
            </a:r>
          </a:p>
        </p:txBody>
      </p:sp>
    </p:spTree>
    <p:extLst>
      <p:ext uri="{BB962C8B-B14F-4D97-AF65-F5344CB8AC3E}">
        <p14:creationId xmlns:p14="http://schemas.microsoft.com/office/powerpoint/2010/main" val="418223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#7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/>
              <a:t>Customer states shudder will occur within two minutes of engine attaining operating temperature</a:t>
            </a:r>
          </a:p>
          <a:p>
            <a:pPr lvl="2"/>
            <a:r>
              <a:rPr lang="en-US" dirty="0" smtClean="0"/>
              <a:t>Vehicle mileage at complaint 12,854 (20,687 Km)</a:t>
            </a:r>
          </a:p>
          <a:p>
            <a:pPr lvl="2"/>
            <a:r>
              <a:rPr lang="en-US" dirty="0" smtClean="0"/>
              <a:t>No DTCs</a:t>
            </a:r>
          </a:p>
          <a:p>
            <a:pPr lvl="2"/>
            <a:r>
              <a:rPr lang="en-US" dirty="0"/>
              <a:t>Cycling ignition switch when engine is at operating temperature causes shudder to occur only once within two minutes of operation time.</a:t>
            </a:r>
          </a:p>
          <a:p>
            <a:pPr lvl="3"/>
            <a:r>
              <a:rPr lang="en-US" dirty="0"/>
              <a:t>Can be reproduced consistently by cycling ignition switch with engine at operating </a:t>
            </a:r>
            <a:r>
              <a:rPr lang="en-US" dirty="0" smtClean="0"/>
              <a:t>temperature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3060PR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Fire truck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92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#7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45763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Vehicle shudder reproduced during test drive</a:t>
            </a:r>
          </a:p>
          <a:p>
            <a:r>
              <a:rPr lang="en-US" dirty="0" smtClean="0"/>
              <a:t>Snapshot reveals engine, turbine and output speed change rapidly at point shudder occurs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644878"/>
            <a:ext cx="5715000" cy="415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68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#7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Engine, turbine and output speeds are 1339 rpm before shudder</a:t>
            </a:r>
          </a:p>
          <a:p>
            <a:pPr lvl="1"/>
            <a:r>
              <a:rPr lang="en-US" dirty="0" smtClean="0"/>
              <a:t>Increase to 1450 rpm then decrease to 1232 rpm then increase to 1441 rpm</a:t>
            </a:r>
          </a:p>
          <a:p>
            <a:pPr lvl="1"/>
            <a:r>
              <a:rPr lang="en-US" dirty="0" smtClean="0"/>
              <a:t>Continue to accelerate/decelerate until all speeds return to same rpm</a:t>
            </a:r>
          </a:p>
          <a:p>
            <a:r>
              <a:rPr lang="en-US" dirty="0"/>
              <a:t>A</a:t>
            </a:r>
            <a:r>
              <a:rPr lang="en-US" dirty="0" smtClean="0"/>
              <a:t>ll three speed traces change identically at a physically possible level and frequency</a:t>
            </a:r>
          </a:p>
          <a:p>
            <a:pPr lvl="1"/>
            <a:r>
              <a:rPr lang="en-US" dirty="0" smtClean="0"/>
              <a:t>Eliminates electrical noise as cause</a:t>
            </a:r>
          </a:p>
          <a:p>
            <a:r>
              <a:rPr lang="en-US" dirty="0" smtClean="0"/>
              <a:t>Electrical noise further eliminated on speed sensor circuits due to shudder occurring when transmission is not executing a shift</a:t>
            </a:r>
          </a:p>
        </p:txBody>
      </p:sp>
    </p:spTree>
    <p:extLst>
      <p:ext uri="{BB962C8B-B14F-4D97-AF65-F5344CB8AC3E}">
        <p14:creationId xmlns:p14="http://schemas.microsoft.com/office/powerpoint/2010/main" val="243922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#7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All three speed signals changing in a manner identical in shape with one another indicates an external force creating accelerations/decelerations on the output or turbine shafts</a:t>
            </a:r>
          </a:p>
          <a:p>
            <a:r>
              <a:rPr lang="en-US" dirty="0" smtClean="0"/>
              <a:t>Vehicle driveline can be eliminated</a:t>
            </a:r>
          </a:p>
          <a:p>
            <a:pPr lvl="1"/>
            <a:r>
              <a:rPr lang="en-US" dirty="0" smtClean="0"/>
              <a:t>Based on operating conditions that must be present for shudder to occur</a:t>
            </a:r>
            <a:endParaRPr lang="en-US" dirty="0"/>
          </a:p>
          <a:p>
            <a:pPr lvl="1"/>
            <a:r>
              <a:rPr lang="en-US" dirty="0" smtClean="0"/>
              <a:t>Excessive universal joint torsional/inertial accelerations are not temperature dependent</a:t>
            </a:r>
          </a:p>
          <a:p>
            <a:pPr lvl="2"/>
            <a:r>
              <a:rPr lang="en-US" dirty="0" smtClean="0"/>
              <a:t>Would not occur only once during vehicle operation until ignition switch is cycled</a:t>
            </a:r>
          </a:p>
          <a:p>
            <a:pPr lvl="1"/>
            <a:r>
              <a:rPr lang="en-US" dirty="0" smtClean="0"/>
              <a:t>Eliminates forces entering transmission at output shaft</a:t>
            </a:r>
          </a:p>
        </p:txBody>
      </p:sp>
    </p:spTree>
    <p:extLst>
      <p:ext uri="{BB962C8B-B14F-4D97-AF65-F5344CB8AC3E}">
        <p14:creationId xmlns:p14="http://schemas.microsoft.com/office/powerpoint/2010/main" val="175535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#7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Turbine shaft remains only entry point where force can be imparted</a:t>
            </a:r>
          </a:p>
          <a:p>
            <a:pPr lvl="1"/>
            <a:r>
              <a:rPr lang="en-US" dirty="0" smtClean="0"/>
              <a:t>Coming from engine output</a:t>
            </a:r>
          </a:p>
          <a:p>
            <a:r>
              <a:rPr lang="en-US" dirty="0" smtClean="0"/>
              <a:t>Vehicle sent to local engine distributor for investigation</a:t>
            </a:r>
          </a:p>
          <a:p>
            <a:pPr lvl="1"/>
            <a:r>
              <a:rPr lang="en-US" dirty="0" smtClean="0"/>
              <a:t>Engine fuel pump was determined to be cause of vehicle shudder</a:t>
            </a:r>
          </a:p>
        </p:txBody>
      </p:sp>
    </p:spTree>
    <p:extLst>
      <p:ext uri="{BB962C8B-B14F-4D97-AF65-F5344CB8AC3E}">
        <p14:creationId xmlns:p14="http://schemas.microsoft.com/office/powerpoint/2010/main" val="116954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#8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/>
              <a:t>Customer </a:t>
            </a:r>
            <a:r>
              <a:rPr lang="en-US" dirty="0" smtClean="0"/>
              <a:t>complaining of harsh 5-4 downshifts, “step-through” shift is really bad</a:t>
            </a:r>
            <a:endParaRPr lang="en-US" dirty="0"/>
          </a:p>
          <a:p>
            <a:pPr lvl="2"/>
            <a:r>
              <a:rPr lang="en-US" dirty="0" smtClean="0"/>
              <a:t>Vehicle mileage at complaint 2,412 (3,882 Km)</a:t>
            </a:r>
          </a:p>
          <a:p>
            <a:pPr lvl="2"/>
            <a:r>
              <a:rPr lang="en-US" dirty="0" smtClean="0"/>
              <a:t>No DTCs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3000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Bus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99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#8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45763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Complaint reproduced during test drive</a:t>
            </a:r>
          </a:p>
          <a:p>
            <a:r>
              <a:rPr lang="en-US" dirty="0" smtClean="0"/>
              <a:t>Snapshot reveals all speeds become erratic after 5-4 downshift occurs</a:t>
            </a:r>
          </a:p>
          <a:p>
            <a:pPr lvl="1"/>
            <a:r>
              <a:rPr lang="en-US" dirty="0" smtClean="0"/>
              <a:t>Output speed is not smooth and changes in output speed are “mirrored” (to a lesser degree) by turbine and engine speed traces after shift into 4th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819400"/>
            <a:ext cx="7924800" cy="404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9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#8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8768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Engine problem is not perceived</a:t>
            </a:r>
          </a:p>
          <a:p>
            <a:r>
              <a:rPr lang="en-US" dirty="0" smtClean="0"/>
              <a:t>Driveline inspected</a:t>
            </a:r>
          </a:p>
          <a:p>
            <a:pPr lvl="1"/>
            <a:r>
              <a:rPr lang="en-US" dirty="0" smtClean="0"/>
              <a:t>Found in good condition</a:t>
            </a:r>
          </a:p>
          <a:p>
            <a:r>
              <a:rPr lang="en-US" dirty="0" smtClean="0"/>
              <a:t>Driveline angles measured</a:t>
            </a:r>
          </a:p>
          <a:p>
            <a:pPr lvl="1"/>
            <a:r>
              <a:rPr lang="en-US" dirty="0" smtClean="0"/>
              <a:t>Universal joint accelerations calculated</a:t>
            </a:r>
          </a:p>
          <a:p>
            <a:pPr lvl="2"/>
            <a:r>
              <a:rPr lang="en-US" dirty="0" smtClean="0"/>
              <a:t>Torsional – 1025 rad/sec/sec</a:t>
            </a:r>
          </a:p>
          <a:p>
            <a:pPr lvl="2"/>
            <a:r>
              <a:rPr lang="en-US" dirty="0" smtClean="0"/>
              <a:t>Internal Drive – 309 rad/sec/sec</a:t>
            </a:r>
          </a:p>
          <a:p>
            <a:pPr lvl="2"/>
            <a:r>
              <a:rPr lang="en-US" dirty="0" smtClean="0"/>
              <a:t>Inertial Coast – 3799 rad/sec/sec</a:t>
            </a:r>
          </a:p>
          <a:p>
            <a:r>
              <a:rPr lang="en-US" dirty="0" smtClean="0"/>
              <a:t>Driveline shows incorrect angularity creating high torsional accelerations</a:t>
            </a:r>
          </a:p>
        </p:txBody>
      </p:sp>
    </p:spTree>
    <p:extLst>
      <p:ext uri="{BB962C8B-B14F-4D97-AF65-F5344CB8AC3E}">
        <p14:creationId xmlns:p14="http://schemas.microsoft.com/office/powerpoint/2010/main" val="235615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#8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610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Incorrect driveline angularity creating high torsional accelerations and </a:t>
            </a:r>
            <a:r>
              <a:rPr lang="en-US" dirty="0" err="1" smtClean="0"/>
              <a:t>inertials</a:t>
            </a:r>
            <a:endParaRPr lang="en-US" dirty="0" smtClean="0"/>
          </a:p>
          <a:p>
            <a:pPr lvl="1"/>
            <a:r>
              <a:rPr lang="en-US" dirty="0" smtClean="0"/>
              <a:t>Torsional accelerations should be &lt; 500 rad/sec/sec</a:t>
            </a:r>
          </a:p>
          <a:p>
            <a:pPr lvl="1"/>
            <a:r>
              <a:rPr lang="en-US" dirty="0" err="1" smtClean="0"/>
              <a:t>Inertials</a:t>
            </a:r>
            <a:r>
              <a:rPr lang="en-US" dirty="0" smtClean="0"/>
              <a:t> should be &lt; 1200 rad/sec/sec</a:t>
            </a:r>
          </a:p>
        </p:txBody>
      </p:sp>
    </p:spTree>
    <p:extLst>
      <p:ext uri="{BB962C8B-B14F-4D97-AF65-F5344CB8AC3E}">
        <p14:creationId xmlns:p14="http://schemas.microsoft.com/office/powerpoint/2010/main" val="76179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</a:t>
            </a:r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Follow appropriate troubleshooting steps for any DTCs that return during test drive</a:t>
            </a:r>
          </a:p>
          <a:p>
            <a:pPr lvl="1"/>
            <a:r>
              <a:rPr lang="en-US" dirty="0" smtClean="0"/>
              <a:t>As defined by Troubleshooting Manual procedures for transmission model being diagnosed</a:t>
            </a:r>
          </a:p>
          <a:p>
            <a:r>
              <a:rPr lang="en-US" dirty="0" smtClean="0"/>
              <a:t>Review Allison DOC® Failure Records</a:t>
            </a:r>
          </a:p>
          <a:p>
            <a:pPr lvl="1"/>
            <a:r>
              <a:rPr lang="en-US" dirty="0" smtClean="0"/>
              <a:t>If unable to reproduce any codes that were cleared prior to the test drive</a:t>
            </a:r>
          </a:p>
          <a:p>
            <a:pPr lvl="1"/>
            <a:r>
              <a:rPr lang="en-US" dirty="0" smtClean="0"/>
              <a:t>Review data in saved Failure Record for indication of possible causes of code generation</a:t>
            </a:r>
          </a:p>
          <a:p>
            <a:r>
              <a:rPr lang="en-US" dirty="0" smtClean="0"/>
              <a:t>If DTCs and Failure Records are not present:</a:t>
            </a:r>
          </a:p>
          <a:p>
            <a:pPr lvl="1"/>
            <a:r>
              <a:rPr lang="en-US" dirty="0" smtClean="0"/>
              <a:t>Utilize the Performance Complaints feature of Allison DOC®</a:t>
            </a:r>
          </a:p>
          <a:p>
            <a:pPr lvl="1"/>
            <a:r>
              <a:rPr lang="en-US" dirty="0" smtClean="0"/>
              <a:t>Reference the Performance Complaints section of the appropriate Troubleshooting Manual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4331307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#9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/>
              <a:t>Customer </a:t>
            </a:r>
            <a:r>
              <a:rPr lang="en-US" dirty="0" smtClean="0"/>
              <a:t>complaining of delayed 2-1 downshift since beginning of truck operation</a:t>
            </a:r>
            <a:endParaRPr lang="en-US" dirty="0"/>
          </a:p>
          <a:p>
            <a:pPr lvl="2"/>
            <a:r>
              <a:rPr lang="en-US" dirty="0" smtClean="0"/>
              <a:t>Vehicle mileage at complaint 18,722 (30,130 Km)</a:t>
            </a:r>
          </a:p>
          <a:p>
            <a:pPr lvl="2"/>
            <a:r>
              <a:rPr lang="en-US" dirty="0" smtClean="0"/>
              <a:t>No DTCs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3500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Refuse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22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#9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5105401"/>
          </a:xfrm>
        </p:spPr>
        <p:txBody>
          <a:bodyPr>
            <a:normAutofit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Complaint reproduced during test drive</a:t>
            </a:r>
          </a:p>
          <a:p>
            <a:r>
              <a:rPr lang="en-US" dirty="0" smtClean="0"/>
              <a:t>Technician replaced TCM and PCS3 solenoid prior to requesting assistance</a:t>
            </a:r>
          </a:p>
          <a:p>
            <a:r>
              <a:rPr lang="en-US" dirty="0" smtClean="0"/>
              <a:t>Allison DOC® connected to transmission</a:t>
            </a:r>
          </a:p>
          <a:p>
            <a:pPr lvl="1"/>
            <a:r>
              <a:rPr lang="en-US" dirty="0" smtClean="0"/>
              <a:t>PCS3 solenoid commanded full on for brief time to initiate application of C5 clutch</a:t>
            </a:r>
          </a:p>
          <a:p>
            <a:pPr lvl="2"/>
            <a:r>
              <a:rPr lang="en-US" dirty="0" smtClean="0"/>
              <a:t>Solenoid modulated after full on command to smoothly apply C5 clutch</a:t>
            </a:r>
          </a:p>
          <a:p>
            <a:pPr lvl="1"/>
            <a:r>
              <a:rPr lang="en-US" dirty="0" smtClean="0"/>
              <a:t>Turbine speed does not increase during this test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927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#9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5105401"/>
          </a:xfrm>
        </p:spPr>
        <p:txBody>
          <a:bodyPr>
            <a:normAutofit/>
          </a:bodyPr>
          <a:lstStyle/>
          <a:p>
            <a:r>
              <a:rPr lang="en-US" dirty="0" smtClean="0"/>
              <a:t>TCM senses turbine speed is not decreasing and commands PCS3 solenoid on full in an attempt to apply C5 clutch</a:t>
            </a:r>
          </a:p>
          <a:p>
            <a:pPr lvl="1"/>
            <a:r>
              <a:rPr lang="en-US" dirty="0" smtClean="0"/>
              <a:t>Turbine speed decreases indicating C5 clutch is applied</a:t>
            </a:r>
          </a:p>
          <a:p>
            <a:r>
              <a:rPr lang="en-US" dirty="0" smtClean="0"/>
              <a:t>100% throttle 1-2 shift is good, driver only complains of delayed 2-1 shift at closed throttle</a:t>
            </a:r>
          </a:p>
          <a:p>
            <a:pPr lvl="1"/>
            <a:r>
              <a:rPr lang="en-US" dirty="0" smtClean="0"/>
              <a:t>2-1 adaptive shift is reset with DOC</a:t>
            </a:r>
          </a:p>
          <a:p>
            <a:pPr lvl="2"/>
            <a:r>
              <a:rPr lang="en-US" dirty="0" smtClean="0"/>
              <a:t>Delay is eliminated for a few days then returns</a:t>
            </a:r>
          </a:p>
        </p:txBody>
      </p:sp>
    </p:spTree>
    <p:extLst>
      <p:ext uri="{BB962C8B-B14F-4D97-AF65-F5344CB8AC3E}">
        <p14:creationId xmlns:p14="http://schemas.microsoft.com/office/powerpoint/2010/main" val="213410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#9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510540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Rules out potential wiring/connector issue</a:t>
            </a:r>
          </a:p>
          <a:p>
            <a:pPr lvl="1"/>
            <a:r>
              <a:rPr lang="en-US" dirty="0" smtClean="0"/>
              <a:t>100% throttle 1-2 shift would also be affected if:</a:t>
            </a:r>
          </a:p>
          <a:p>
            <a:pPr lvl="2"/>
            <a:r>
              <a:rPr lang="en-US" dirty="0" smtClean="0"/>
              <a:t>PCS3 solenoid circuit resistance is above specification</a:t>
            </a:r>
          </a:p>
          <a:p>
            <a:pPr lvl="2"/>
            <a:r>
              <a:rPr lang="en-US" dirty="0" smtClean="0"/>
              <a:t>Copper wire strands are insufficient to conduct enough current</a:t>
            </a:r>
          </a:p>
          <a:p>
            <a:r>
              <a:rPr lang="en-US" dirty="0" smtClean="0"/>
              <a:t>C5 clutch test performed with Allison DOC®</a:t>
            </a:r>
          </a:p>
          <a:p>
            <a:pPr lvl="1"/>
            <a:r>
              <a:rPr lang="en-US" dirty="0" smtClean="0"/>
              <a:t>Pressure shown within specification</a:t>
            </a:r>
            <a:endParaRPr lang="en-US" dirty="0"/>
          </a:p>
          <a:p>
            <a:pPr lvl="1"/>
            <a:r>
              <a:rPr lang="en-US" dirty="0" smtClean="0"/>
              <a:t>Test drive performed to reproduce complaint</a:t>
            </a:r>
          </a:p>
          <a:p>
            <a:pPr lvl="2"/>
            <a:r>
              <a:rPr lang="en-US" dirty="0" smtClean="0"/>
              <a:t>C5 clutch pressure falls below specification during 2-1 closed throttle shift</a:t>
            </a:r>
          </a:p>
          <a:p>
            <a:pPr lvl="2"/>
            <a:r>
              <a:rPr lang="en-US" dirty="0" smtClean="0"/>
              <a:t>C5 clutch requires most volume to actuate piston</a:t>
            </a:r>
          </a:p>
          <a:p>
            <a:r>
              <a:rPr lang="en-US" dirty="0" smtClean="0"/>
              <a:t>Engine idle speed is showing lower than typical</a:t>
            </a:r>
          </a:p>
          <a:p>
            <a:pPr lvl="1"/>
            <a:r>
              <a:rPr lang="en-US" dirty="0" smtClean="0"/>
              <a:t>600-700 rpm</a:t>
            </a:r>
          </a:p>
          <a:p>
            <a:pPr lvl="2"/>
            <a:r>
              <a:rPr lang="en-US" dirty="0" smtClean="0"/>
              <a:t>Falls within Tech Data minimum specification</a:t>
            </a:r>
            <a:endParaRPr lang="en-US" dirty="0"/>
          </a:p>
          <a:p>
            <a:pPr lvl="1"/>
            <a:r>
              <a:rPr lang="en-US" dirty="0" smtClean="0"/>
              <a:t>Customer has identical trucks operating at same idle speed with no issues</a:t>
            </a:r>
          </a:p>
        </p:txBody>
      </p:sp>
    </p:spTree>
    <p:extLst>
      <p:ext uri="{BB962C8B-B14F-4D97-AF65-F5344CB8AC3E}">
        <p14:creationId xmlns:p14="http://schemas.microsoft.com/office/powerpoint/2010/main" val="395157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#9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51054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Transmission is equipped with a PTO</a:t>
            </a:r>
          </a:p>
          <a:p>
            <a:pPr lvl="1"/>
            <a:r>
              <a:rPr lang="en-US" dirty="0" smtClean="0"/>
              <a:t>PTO main pressure supply line disconnected from transmission main pressure tap</a:t>
            </a:r>
          </a:p>
          <a:p>
            <a:r>
              <a:rPr lang="en-US" dirty="0" smtClean="0"/>
              <a:t>Test drive repeated</a:t>
            </a:r>
          </a:p>
          <a:p>
            <a:pPr lvl="1"/>
            <a:r>
              <a:rPr lang="en-US" dirty="0" smtClean="0"/>
              <a:t>2-1 shift delay is eliminated</a:t>
            </a:r>
          </a:p>
          <a:p>
            <a:r>
              <a:rPr lang="en-US" dirty="0" smtClean="0"/>
              <a:t>PTOs must utilize an orifice in either the supply line or the orifice must be in the PTO</a:t>
            </a:r>
          </a:p>
          <a:p>
            <a:pPr lvl="1"/>
            <a:r>
              <a:rPr lang="en-US" dirty="0" smtClean="0"/>
              <a:t>In this case, the PTO utilizes an orifice in the PTO</a:t>
            </a:r>
          </a:p>
          <a:p>
            <a:pPr lvl="1"/>
            <a:r>
              <a:rPr lang="en-US" dirty="0" smtClean="0"/>
              <a:t>PTO is replaced</a:t>
            </a:r>
          </a:p>
          <a:p>
            <a:pPr lvl="1"/>
            <a:r>
              <a:rPr lang="en-US" dirty="0" smtClean="0"/>
              <a:t>2-1 downshift issue </a:t>
            </a:r>
            <a:r>
              <a:rPr lang="en-US" smtClean="0"/>
              <a:t>is resolved</a:t>
            </a:r>
          </a:p>
        </p:txBody>
      </p:sp>
    </p:spTree>
    <p:extLst>
      <p:ext uri="{BB962C8B-B14F-4D97-AF65-F5344CB8AC3E}">
        <p14:creationId xmlns:p14="http://schemas.microsoft.com/office/powerpoint/2010/main" val="286695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Specific information stored in the TCM that can be extracted and reviewed</a:t>
            </a:r>
          </a:p>
          <a:p>
            <a:pPr lvl="1"/>
            <a:r>
              <a:rPr lang="en-US" dirty="0" smtClean="0"/>
              <a:t>Aids in troubleshooting process</a:t>
            </a:r>
          </a:p>
          <a:p>
            <a:pPr lvl="1"/>
            <a:r>
              <a:rPr lang="en-US" dirty="0" smtClean="0"/>
              <a:t>Functionality began with Allison 4</a:t>
            </a:r>
            <a:r>
              <a:rPr lang="en-US" baseline="30000" dirty="0" smtClean="0"/>
              <a:t>th</a:t>
            </a:r>
            <a:r>
              <a:rPr lang="en-US" dirty="0" smtClean="0"/>
              <a:t> Generation Controls</a:t>
            </a:r>
          </a:p>
          <a:p>
            <a:r>
              <a:rPr lang="en-US" dirty="0" smtClean="0"/>
              <a:t>Data extracted includes:</a:t>
            </a:r>
          </a:p>
          <a:p>
            <a:pPr lvl="1"/>
            <a:r>
              <a:rPr lang="en-US" dirty="0" smtClean="0"/>
              <a:t>Clutch applies</a:t>
            </a:r>
          </a:p>
          <a:p>
            <a:pPr lvl="1"/>
            <a:r>
              <a:rPr lang="en-US" dirty="0" smtClean="0"/>
              <a:t>Sump fluid temperature</a:t>
            </a:r>
          </a:p>
          <a:p>
            <a:pPr lvl="1"/>
            <a:r>
              <a:rPr lang="en-US" dirty="0" smtClean="0"/>
              <a:t>Retarder fluid temperature</a:t>
            </a:r>
          </a:p>
          <a:p>
            <a:r>
              <a:rPr lang="en-US" dirty="0" smtClean="0"/>
              <a:t>Extracted values are total quantity of clutch applies and time at temperature</a:t>
            </a:r>
          </a:p>
          <a:p>
            <a:pPr lvl="1"/>
            <a:r>
              <a:rPr lang="en-US" dirty="0" smtClean="0"/>
              <a:t>Data is specific to each individual TCM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871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Data contained in TCM memory is from beginning of vehicle operation</a:t>
            </a:r>
          </a:p>
          <a:p>
            <a:pPr lvl="1"/>
            <a:r>
              <a:rPr lang="en-US" dirty="0" smtClean="0"/>
              <a:t>If TCM is original to the vehicle</a:t>
            </a:r>
          </a:p>
          <a:p>
            <a:pPr lvl="1"/>
            <a:r>
              <a:rPr lang="en-US" dirty="0" smtClean="0"/>
              <a:t>Replacement TCMs only contain data going back to installation of new TCM</a:t>
            </a:r>
          </a:p>
          <a:p>
            <a:r>
              <a:rPr lang="en-US" dirty="0" smtClean="0"/>
              <a:t>Recalibrating TCM does not erase static data from memory</a:t>
            </a:r>
          </a:p>
          <a:p>
            <a:pPr lvl="1"/>
            <a:r>
              <a:rPr lang="en-US" dirty="0" smtClean="0"/>
              <a:t>Research warranty database to determine if TCM is a replacement TCM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4402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1496" y="1295400"/>
            <a:ext cx="8229600" cy="12192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Collecting Static Data</a:t>
            </a:r>
          </a:p>
          <a:p>
            <a:pPr lvl="1"/>
            <a:r>
              <a:rPr lang="en-US" dirty="0" smtClean="0"/>
              <a:t>Open Allison DOC®</a:t>
            </a:r>
          </a:p>
          <a:p>
            <a:pPr lvl="2"/>
            <a:r>
              <a:rPr lang="en-US" dirty="0" smtClean="0"/>
              <a:t>Be sure translator device is connected to transmission</a:t>
            </a:r>
          </a:p>
          <a:p>
            <a:pPr lvl="2"/>
            <a:r>
              <a:rPr lang="en-US" dirty="0" smtClean="0"/>
              <a:t>Ignition on with engine on or off</a:t>
            </a:r>
            <a:endParaRPr lang="en-US" dirty="0" smtClean="0"/>
          </a:p>
          <a:p>
            <a:pPr lvl="1"/>
            <a:r>
              <a:rPr lang="en-US" dirty="0" smtClean="0"/>
              <a:t>Select Read Static Data option under Action Request menu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458064"/>
            <a:ext cx="7315200" cy="43268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3886200"/>
            <a:ext cx="5504962" cy="210799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29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6096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Confirm communication adapter setup</a:t>
            </a:r>
          </a:p>
          <a:p>
            <a:pPr lvl="1"/>
            <a:r>
              <a:rPr lang="en-US" dirty="0" smtClean="0"/>
              <a:t>Extraction process begins after clicking OK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334" y="2514600"/>
            <a:ext cx="7201266" cy="42184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981200"/>
            <a:ext cx="3847734" cy="144914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36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9144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Provide detail information and click OK</a:t>
            </a:r>
          </a:p>
          <a:p>
            <a:pPr lvl="1"/>
            <a:r>
              <a:rPr lang="en-US" dirty="0" smtClean="0"/>
              <a:t>Confirmation window displayed upon successful operation</a:t>
            </a:r>
          </a:p>
          <a:p>
            <a:pPr lvl="2"/>
            <a:r>
              <a:rPr lang="en-US" dirty="0" smtClean="0"/>
              <a:t>Saved file location displayed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286000"/>
            <a:ext cx="6895939" cy="3886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876800"/>
            <a:ext cx="3962400" cy="176017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624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Allison DOC® Failure Records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Store operating condition information at the time a DTC is logged</a:t>
            </a:r>
          </a:p>
          <a:p>
            <a:pPr lvl="1"/>
            <a:r>
              <a:rPr lang="en-US" dirty="0" smtClean="0"/>
              <a:t>Each DTC generates a Failure Record</a:t>
            </a:r>
          </a:p>
          <a:p>
            <a:r>
              <a:rPr lang="en-US" dirty="0" smtClean="0"/>
              <a:t>Only updated or refreshed the first time the diagnostic test run by the TCM fails</a:t>
            </a:r>
          </a:p>
          <a:p>
            <a:pPr lvl="1"/>
            <a:r>
              <a:rPr lang="en-US" dirty="0" smtClean="0"/>
              <a:t>Occurs during each ignition cycle</a:t>
            </a:r>
          </a:p>
          <a:p>
            <a:r>
              <a:rPr lang="en-US" dirty="0" smtClean="0"/>
              <a:t>Last five Failure Records can be viewed by double-clicking the “Y” under the Failure Records column of any DTC listed in the DTC &amp; General Information screen of Allison DOC®</a:t>
            </a:r>
          </a:p>
          <a:p>
            <a:pPr lvl="1"/>
            <a:r>
              <a:rPr lang="en-US" dirty="0" smtClean="0"/>
              <a:t>Can also be accessed by clicking the Failure Records button below the DTC pane in the same screen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6340467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67640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View Static Data file information</a:t>
            </a:r>
          </a:p>
          <a:p>
            <a:pPr lvl="1"/>
            <a:r>
              <a:rPr lang="en-US" dirty="0" smtClean="0"/>
              <a:t>Use Allison ACE program</a:t>
            </a:r>
          </a:p>
          <a:p>
            <a:pPr lvl="2"/>
            <a:r>
              <a:rPr lang="en-US" dirty="0" smtClean="0"/>
              <a:t>Contained within Allison </a:t>
            </a:r>
            <a:r>
              <a:rPr lang="en-US" dirty="0" err="1" smtClean="0"/>
              <a:t>Datalog</a:t>
            </a:r>
            <a:r>
              <a:rPr lang="en-US" dirty="0" smtClean="0"/>
              <a:t> program</a:t>
            </a:r>
          </a:p>
          <a:p>
            <a:r>
              <a:rPr lang="en-US" dirty="0" smtClean="0"/>
              <a:t>Access ACE</a:t>
            </a:r>
          </a:p>
          <a:p>
            <a:pPr lvl="1"/>
            <a:r>
              <a:rPr lang="en-US" dirty="0" smtClean="0"/>
              <a:t>Click My Computer and local C: drive</a:t>
            </a:r>
          </a:p>
          <a:p>
            <a:pPr lvl="2"/>
            <a:r>
              <a:rPr lang="en-US" dirty="0" smtClean="0"/>
              <a:t>Or location where Gen4 or Gen5 programs are installed</a:t>
            </a:r>
          </a:p>
          <a:p>
            <a:pPr lvl="1"/>
            <a:r>
              <a:rPr lang="en-US" dirty="0" smtClean="0"/>
              <a:t>Click gen4 or gen5 folder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306534"/>
            <a:ext cx="5658046" cy="248466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971800"/>
            <a:ext cx="4659363" cy="36576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28600" y="4058264"/>
            <a:ext cx="8382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9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676401"/>
          </a:xfrm>
        </p:spPr>
        <p:txBody>
          <a:bodyPr>
            <a:normAutofit/>
          </a:bodyPr>
          <a:lstStyle/>
          <a:p>
            <a:r>
              <a:rPr lang="en-US" dirty="0" smtClean="0"/>
              <a:t>Access ACE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Double-click winace32 icon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438400"/>
            <a:ext cx="6325194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2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14300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Open S2 file</a:t>
            </a:r>
          </a:p>
          <a:p>
            <a:pPr lvl="1"/>
            <a:r>
              <a:rPr lang="en-US" dirty="0" smtClean="0"/>
              <a:t>Click “from disk” icon</a:t>
            </a:r>
          </a:p>
          <a:p>
            <a:pPr lvl="1"/>
            <a:r>
              <a:rPr lang="en-US" dirty="0" smtClean="0"/>
              <a:t>Locate S2 file and select Open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451705"/>
            <a:ext cx="6477000" cy="43300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0" y="2667000"/>
            <a:ext cx="3810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2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76200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Click “</a:t>
            </a:r>
            <a:r>
              <a:rPr lang="en-US" dirty="0" err="1" smtClean="0"/>
              <a:t>Goto</a:t>
            </a:r>
            <a:r>
              <a:rPr lang="en-US" dirty="0" smtClean="0"/>
              <a:t>” button in opened ACE file</a:t>
            </a:r>
          </a:p>
          <a:p>
            <a:r>
              <a:rPr lang="en-US" dirty="0" smtClean="0"/>
              <a:t>Select PO Table from drop down menu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057400"/>
            <a:ext cx="7786511" cy="4724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37367" y="3179134"/>
            <a:ext cx="762000" cy="152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7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76200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Selected desired table</a:t>
            </a:r>
          </a:p>
          <a:p>
            <a:pPr lvl="1"/>
            <a:r>
              <a:rPr lang="en-US" dirty="0" err="1" smtClean="0"/>
              <a:t>Oil_Life_Temps_Times</a:t>
            </a:r>
            <a:r>
              <a:rPr lang="en-US" dirty="0" smtClean="0"/>
              <a:t> selected for this example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126298"/>
            <a:ext cx="7391400" cy="463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30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76200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Selected table is displayed</a:t>
            </a:r>
          </a:p>
          <a:p>
            <a:pPr lvl="1"/>
            <a:r>
              <a:rPr lang="en-US" dirty="0" smtClean="0"/>
              <a:t>Some units may need to be converted if extracted data is from MY09 or Gen4 calibration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65" y="1952051"/>
            <a:ext cx="8458200" cy="480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99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14300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Table data can be exported to Excel</a:t>
            </a:r>
          </a:p>
          <a:p>
            <a:pPr lvl="1"/>
            <a:r>
              <a:rPr lang="en-US" dirty="0" smtClean="0"/>
              <a:t>Select Excel button</a:t>
            </a:r>
          </a:p>
          <a:p>
            <a:pPr lvl="1"/>
            <a:r>
              <a:rPr lang="en-US" dirty="0" smtClean="0"/>
              <a:t>Click “</a:t>
            </a:r>
            <a:r>
              <a:rPr lang="en-US" dirty="0" err="1" smtClean="0"/>
              <a:t>ToExcel</a:t>
            </a:r>
            <a:r>
              <a:rPr lang="en-US" dirty="0" smtClean="0"/>
              <a:t>” button</a:t>
            </a:r>
          </a:p>
          <a:p>
            <a:pPr lvl="1"/>
            <a:r>
              <a:rPr lang="en-US" dirty="0" smtClean="0"/>
              <a:t>Excel opens and imports data from ACE table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80" y="2667000"/>
            <a:ext cx="8894619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20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68580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Extracted data example</a:t>
            </a:r>
          </a:p>
          <a:p>
            <a:pPr lvl="1"/>
            <a:r>
              <a:rPr lang="en-US" dirty="0" smtClean="0"/>
              <a:t>Fluid temperature data chart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049489"/>
            <a:ext cx="5715000" cy="34172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5442099"/>
            <a:ext cx="594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1400" dirty="0" smtClean="0"/>
              <a:t>Time in Ace file given in seconds.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1400" dirty="0" smtClean="0"/>
              <a:t>Prior to MY09 Prognostics (CIN beginning with 4A) time is in </a:t>
            </a:r>
            <a:r>
              <a:rPr lang="en-US" sz="1400" b="1" u="sng" dirty="0" smtClean="0"/>
              <a:t>actual</a:t>
            </a:r>
            <a:r>
              <a:rPr lang="en-US" sz="1400" dirty="0" smtClean="0"/>
              <a:t> seconds.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1400" dirty="0" smtClean="0"/>
              <a:t>Beginning with 4A calibrations, seconds must be multiplied by 0.025 to calculate actual time.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1400" dirty="0" smtClean="0"/>
              <a:t>The value of 0.025 will convert seconds to hours.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1400" dirty="0" smtClean="0"/>
              <a:t>Beginning with Gen6, time is in </a:t>
            </a:r>
            <a:r>
              <a:rPr lang="en-US" sz="1400" b="1" u="sng" dirty="0" smtClean="0"/>
              <a:t>actual</a:t>
            </a:r>
            <a:r>
              <a:rPr lang="en-US" sz="1400" dirty="0" smtClean="0"/>
              <a:t> seconds.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3040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Allows </a:t>
            </a:r>
            <a:r>
              <a:rPr lang="en-US" b="1" u="sng" dirty="0" smtClean="0"/>
              <a:t>all</a:t>
            </a:r>
            <a:r>
              <a:rPr lang="en-US" dirty="0" smtClean="0"/>
              <a:t> data available on vehicle datalink to be monitored</a:t>
            </a:r>
          </a:p>
          <a:p>
            <a:r>
              <a:rPr lang="en-US" dirty="0" smtClean="0"/>
              <a:t>Does not communicate with any controller</a:t>
            </a:r>
          </a:p>
          <a:p>
            <a:pPr lvl="1"/>
            <a:r>
              <a:rPr lang="en-US" dirty="0" smtClean="0"/>
              <a:t>Including TCM</a:t>
            </a:r>
          </a:p>
          <a:p>
            <a:pPr lvl="1"/>
            <a:r>
              <a:rPr lang="en-US" dirty="0" smtClean="0"/>
              <a:t>Only monitors data as it flows through datalink</a:t>
            </a:r>
          </a:p>
          <a:p>
            <a:r>
              <a:rPr lang="en-US" dirty="0" smtClean="0"/>
              <a:t>Many Input, Output and mandatory functions are available on the J1939 datalink</a:t>
            </a:r>
          </a:p>
          <a:p>
            <a:pPr lvl="1"/>
            <a:r>
              <a:rPr lang="en-US" dirty="0" smtClean="0"/>
              <a:t>Reverse Warning</a:t>
            </a:r>
          </a:p>
          <a:p>
            <a:pPr lvl="1"/>
            <a:r>
              <a:rPr lang="en-US" dirty="0" smtClean="0"/>
              <a:t>Neutral Start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534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Beginning with Gen4, calibrations can be configured to have I/O functions assigned to</a:t>
            </a:r>
          </a:p>
          <a:p>
            <a:pPr lvl="1"/>
            <a:r>
              <a:rPr lang="en-US" dirty="0" smtClean="0"/>
              <a:t>Wires only (analog)</a:t>
            </a:r>
          </a:p>
          <a:p>
            <a:pPr lvl="1"/>
            <a:r>
              <a:rPr lang="en-US" dirty="0" err="1" smtClean="0"/>
              <a:t>Databus</a:t>
            </a:r>
            <a:r>
              <a:rPr lang="en-US" dirty="0" smtClean="0"/>
              <a:t> only (digital)</a:t>
            </a:r>
          </a:p>
          <a:p>
            <a:pPr lvl="1"/>
            <a:r>
              <a:rPr lang="en-US" dirty="0" smtClean="0"/>
              <a:t>Wires </a:t>
            </a:r>
            <a:r>
              <a:rPr lang="en-US" b="1" u="sng" dirty="0" smtClean="0"/>
              <a:t>and</a:t>
            </a:r>
            <a:r>
              <a:rPr lang="en-US" dirty="0" smtClean="0"/>
              <a:t> </a:t>
            </a:r>
            <a:r>
              <a:rPr lang="en-US" dirty="0" err="1" smtClean="0"/>
              <a:t>Databus</a:t>
            </a:r>
            <a:endParaRPr lang="en-US" dirty="0" smtClean="0"/>
          </a:p>
          <a:p>
            <a:pPr lvl="2"/>
            <a:r>
              <a:rPr lang="en-US" dirty="0" smtClean="0"/>
              <a:t>Both analog and digital signals are required for proper function operation</a:t>
            </a:r>
          </a:p>
          <a:p>
            <a:pPr lvl="1"/>
            <a:r>
              <a:rPr lang="en-US" dirty="0" smtClean="0"/>
              <a:t>Wires </a:t>
            </a:r>
            <a:r>
              <a:rPr lang="en-US" b="1" u="sng" dirty="0" smtClean="0"/>
              <a:t>or</a:t>
            </a:r>
            <a:r>
              <a:rPr lang="en-US" dirty="0" smtClean="0"/>
              <a:t> </a:t>
            </a:r>
            <a:r>
              <a:rPr lang="en-US" dirty="0" err="1" smtClean="0"/>
              <a:t>Databus</a:t>
            </a:r>
            <a:endParaRPr lang="en-US" dirty="0" smtClean="0"/>
          </a:p>
          <a:p>
            <a:pPr lvl="2"/>
            <a:r>
              <a:rPr lang="en-US" dirty="0" smtClean="0"/>
              <a:t>TCM reacts to either signal</a:t>
            </a:r>
          </a:p>
          <a:p>
            <a:pPr lvl="2"/>
            <a:r>
              <a:rPr lang="en-US" dirty="0" smtClean="0"/>
              <a:t>If both are present, TCM generally ignores analog signal</a:t>
            </a:r>
          </a:p>
          <a:p>
            <a:r>
              <a:rPr lang="en-US" b="1" u="sng" dirty="0" smtClean="0"/>
              <a:t>And</a:t>
            </a:r>
            <a:r>
              <a:rPr lang="en-US" dirty="0" smtClean="0"/>
              <a:t> means </a:t>
            </a:r>
            <a:r>
              <a:rPr lang="en-US" b="1" u="sng" dirty="0" smtClean="0"/>
              <a:t>both</a:t>
            </a:r>
            <a:r>
              <a:rPr lang="en-US" dirty="0" smtClean="0"/>
              <a:t> signals must be received by TCM for proper function operation</a:t>
            </a:r>
          </a:p>
          <a:p>
            <a:r>
              <a:rPr lang="en-US" b="1" u="sng" dirty="0" smtClean="0"/>
              <a:t>Or</a:t>
            </a:r>
            <a:r>
              <a:rPr lang="en-US" dirty="0" smtClean="0"/>
              <a:t> means only </a:t>
            </a:r>
            <a:r>
              <a:rPr lang="en-US" b="1" u="sng" dirty="0" smtClean="0"/>
              <a:t>one</a:t>
            </a:r>
            <a:r>
              <a:rPr lang="en-US" dirty="0" smtClean="0"/>
              <a:t> signal must be received by TCM for proper function operation</a:t>
            </a:r>
            <a:endParaRPr lang="en-US" b="1" u="sng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6735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Allison DOC® Failure Records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Replaced on a “first in, first out” basis if more than five Failure Records are stored</a:t>
            </a:r>
          </a:p>
          <a:p>
            <a:pPr lvl="1"/>
            <a:r>
              <a:rPr lang="en-US" dirty="0" smtClean="0"/>
              <a:t>DOC automatically saves the last twenty failure records as text files located on the computer hard drive in the following location:</a:t>
            </a:r>
          </a:p>
          <a:p>
            <a:pPr lvl="2"/>
            <a:r>
              <a:rPr lang="en-US" dirty="0" smtClean="0"/>
              <a:t>/Users/Public/</a:t>
            </a:r>
            <a:r>
              <a:rPr lang="en-US" dirty="0" err="1" smtClean="0"/>
              <a:t>PublicDocuments</a:t>
            </a:r>
            <a:r>
              <a:rPr lang="en-US" dirty="0" smtClean="0"/>
              <a:t>/</a:t>
            </a:r>
            <a:r>
              <a:rPr lang="en-US" dirty="0" err="1" smtClean="0"/>
              <a:t>AllisonTransmission</a:t>
            </a:r>
            <a:r>
              <a:rPr lang="en-US" dirty="0" smtClean="0"/>
              <a:t>/</a:t>
            </a:r>
            <a:r>
              <a:rPr lang="en-US" dirty="0" err="1" smtClean="0"/>
              <a:t>AllisonDOCforPC-ServiceTool</a:t>
            </a:r>
            <a:r>
              <a:rPr lang="en-US" dirty="0" smtClean="0"/>
              <a:t>/</a:t>
            </a:r>
            <a:r>
              <a:rPr lang="en-US" dirty="0" err="1" smtClean="0"/>
              <a:t>FailureRecords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3475813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Input function “Auxiliary Function Range Inhibit Standard” (AFRI)</a:t>
            </a:r>
          </a:p>
          <a:p>
            <a:pPr lvl="2"/>
            <a:r>
              <a:rPr lang="en-US" dirty="0" smtClean="0"/>
              <a:t>Neutral to range shifts are inhibited when AFRI function is active</a:t>
            </a:r>
          </a:p>
          <a:p>
            <a:pPr lvl="3"/>
            <a:r>
              <a:rPr lang="en-US" dirty="0" smtClean="0"/>
              <a:t>AFRI is an inverted function</a:t>
            </a:r>
          </a:p>
          <a:p>
            <a:pPr lvl="1"/>
            <a:r>
              <a:rPr lang="en-US" dirty="0" smtClean="0"/>
              <a:t>Information for this example shown via DOC in following progression</a:t>
            </a:r>
          </a:p>
          <a:p>
            <a:pPr lvl="2"/>
            <a:r>
              <a:rPr lang="en-US" dirty="0" smtClean="0"/>
              <a:t>Pre MY09 software</a:t>
            </a:r>
          </a:p>
          <a:p>
            <a:pPr lvl="2"/>
            <a:r>
              <a:rPr lang="en-US" dirty="0" smtClean="0"/>
              <a:t>MY09 software</a:t>
            </a:r>
          </a:p>
          <a:p>
            <a:pPr lvl="3"/>
            <a:r>
              <a:rPr lang="en-US" dirty="0" smtClean="0"/>
              <a:t>CIN beginning with 4A</a:t>
            </a:r>
            <a:endParaRPr lang="en-US" dirty="0" smtClean="0"/>
          </a:p>
          <a:p>
            <a:pPr lvl="2"/>
            <a:r>
              <a:rPr lang="en-US" dirty="0" smtClean="0"/>
              <a:t>Gen5 software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1377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Determine if I/O function is available for use on J1039 on pre-MY09 software</a:t>
            </a:r>
          </a:p>
          <a:p>
            <a:pPr lvl="2"/>
            <a:r>
              <a:rPr lang="en-US" dirty="0" smtClean="0"/>
              <a:t>Input CIN in to Allison PCCS software</a:t>
            </a:r>
          </a:p>
          <a:p>
            <a:pPr lvl="2"/>
            <a:r>
              <a:rPr lang="en-US" dirty="0" smtClean="0"/>
              <a:t>Generate Calibration Summary report</a:t>
            </a:r>
          </a:p>
          <a:p>
            <a:pPr lvl="3"/>
            <a:r>
              <a:rPr lang="en-US" dirty="0" smtClean="0"/>
              <a:t>Report will indicate Yes or No if an I/O is programmed to be available on J1939 datalink</a:t>
            </a:r>
          </a:p>
          <a:p>
            <a:pPr lvl="1"/>
            <a:r>
              <a:rPr lang="en-US" dirty="0" smtClean="0"/>
              <a:t>If a function is programmed in calibration to be available on J1939 it </a:t>
            </a:r>
            <a:r>
              <a:rPr lang="en-US" b="1" u="sng" dirty="0" smtClean="0"/>
              <a:t>cannot</a:t>
            </a:r>
            <a:r>
              <a:rPr lang="en-US" dirty="0" smtClean="0"/>
              <a:t> be disabled with Allison DOC®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8961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Wire State and Function State relationship</a:t>
            </a:r>
          </a:p>
          <a:p>
            <a:pPr lvl="2"/>
            <a:r>
              <a:rPr lang="en-US" dirty="0" smtClean="0"/>
              <a:t>If I/O is </a:t>
            </a:r>
            <a:r>
              <a:rPr lang="en-US" b="1" u="sng" dirty="0" smtClean="0"/>
              <a:t>not</a:t>
            </a:r>
            <a:r>
              <a:rPr lang="en-US" dirty="0" smtClean="0"/>
              <a:t> inverted</a:t>
            </a:r>
          </a:p>
          <a:p>
            <a:pPr lvl="3"/>
            <a:r>
              <a:rPr lang="en-US" dirty="0"/>
              <a:t>F</a:t>
            </a:r>
            <a:r>
              <a:rPr lang="en-US" dirty="0" smtClean="0"/>
              <a:t>unction is OFF when circuit is OPEN</a:t>
            </a:r>
          </a:p>
          <a:p>
            <a:pPr lvl="2"/>
            <a:r>
              <a:rPr lang="en-US" dirty="0" smtClean="0"/>
              <a:t>If I/O </a:t>
            </a:r>
            <a:r>
              <a:rPr lang="en-US" b="1" u="sng" dirty="0" smtClean="0"/>
              <a:t>is</a:t>
            </a:r>
            <a:r>
              <a:rPr lang="en-US" dirty="0" smtClean="0"/>
              <a:t> inverted</a:t>
            </a:r>
          </a:p>
          <a:p>
            <a:pPr lvl="3"/>
            <a:r>
              <a:rPr lang="en-US" dirty="0"/>
              <a:t>F</a:t>
            </a:r>
            <a:r>
              <a:rPr lang="en-US" dirty="0" smtClean="0"/>
              <a:t>unction is ON when circuit is OPEN</a:t>
            </a:r>
          </a:p>
          <a:p>
            <a:pPr lvl="2"/>
            <a:r>
              <a:rPr lang="en-US" dirty="0" smtClean="0"/>
              <a:t>OPEN circuit = function ON</a:t>
            </a:r>
          </a:p>
          <a:p>
            <a:pPr lvl="2"/>
            <a:r>
              <a:rPr lang="en-US" dirty="0" smtClean="0"/>
              <a:t>CLOSED circuit = function OFF</a:t>
            </a:r>
          </a:p>
          <a:p>
            <a:pPr lvl="1"/>
            <a:r>
              <a:rPr lang="en-US" dirty="0" smtClean="0"/>
              <a:t>In Allison DOC®:</a:t>
            </a:r>
          </a:p>
          <a:p>
            <a:pPr lvl="2"/>
            <a:r>
              <a:rPr lang="en-US" dirty="0" smtClean="0"/>
              <a:t>Wire State (pre-MY09) and Signal State (MY09) shows OFF for an inverted function</a:t>
            </a:r>
          </a:p>
          <a:p>
            <a:pPr lvl="3"/>
            <a:r>
              <a:rPr lang="en-US" dirty="0" smtClean="0"/>
              <a:t>Indicates a CLOSED circuit exists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5818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 Wire Input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42" y="2438400"/>
            <a:ext cx="8681358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9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 Analog Wire and J1939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39" y="2324251"/>
            <a:ext cx="7733261" cy="443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0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 Analog Wire or J1939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98" y="2329733"/>
            <a:ext cx="7696200" cy="4407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6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–J1939 Input (wire disabled)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70" y="2309035"/>
            <a:ext cx="721403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64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–J1939 Input (wire disabled)</a:t>
            </a:r>
            <a:r>
              <a:rPr lang="en-US" sz="1500" dirty="0" smtClean="0">
                <a:solidFill>
                  <a:srgbClr val="FF0000"/>
                </a:solidFill>
              </a:rPr>
              <a:t> (cont’d)</a:t>
            </a:r>
            <a:endParaRPr lang="en-US" sz="15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351566"/>
            <a:ext cx="7109497" cy="441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4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–J1939 Input ONLY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33" y="2317899"/>
            <a:ext cx="7086600" cy="4423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97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–J1939 Input ONLY</a:t>
            </a:r>
            <a:r>
              <a:rPr lang="en-US" sz="1500" dirty="0" smtClean="0">
                <a:solidFill>
                  <a:srgbClr val="FF0000"/>
                </a:solidFill>
              </a:rPr>
              <a:t> (cont’d)</a:t>
            </a:r>
            <a:endParaRPr lang="en-US" sz="15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362200"/>
            <a:ext cx="7022805" cy="4383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9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Possible Complaint Causes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Incorrect transmission fluid level</a:t>
            </a:r>
          </a:p>
          <a:p>
            <a:r>
              <a:rPr lang="en-US" dirty="0" smtClean="0"/>
              <a:t>Shift(s) not adapted</a:t>
            </a:r>
          </a:p>
          <a:p>
            <a:r>
              <a:rPr lang="en-US" dirty="0" smtClean="0"/>
              <a:t>Erratic output and/or input speed signals</a:t>
            </a:r>
          </a:p>
          <a:p>
            <a:r>
              <a:rPr lang="en-US" dirty="0" smtClean="0"/>
              <a:t>Inaccurate or inoperable throttle signal</a:t>
            </a:r>
          </a:p>
          <a:p>
            <a:r>
              <a:rPr lang="en-US" dirty="0" smtClean="0"/>
              <a:t>Inaccurate transmission sump temperature</a:t>
            </a:r>
          </a:p>
          <a:p>
            <a:r>
              <a:rPr lang="en-US" dirty="0" smtClean="0"/>
              <a:t>Incorrectly configured ECM parameters for automatic transmissions</a:t>
            </a:r>
          </a:p>
          <a:p>
            <a:pPr lvl="1"/>
            <a:r>
              <a:rPr lang="en-US" dirty="0" smtClean="0"/>
              <a:t>Refer to Allison Technical Document #161</a:t>
            </a:r>
          </a:p>
          <a:p>
            <a:r>
              <a:rPr lang="en-US" dirty="0" smtClean="0"/>
              <a:t>Clutch pressure not within specification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9414097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MY09 and later DOC I/O grid enhancement example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AFRI – Wire disabled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34" y="2803507"/>
            <a:ext cx="8915400" cy="366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MY09 and later DOC I/O grid enhancement example</a:t>
            </a:r>
            <a:r>
              <a:rPr lang="en-US" sz="1700" dirty="0" smtClean="0"/>
              <a:t> (cont’d)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AFRI – Wire enabled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779796"/>
            <a:ext cx="8991600" cy="369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20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MY09 and later DOC I/O grid enhancement example</a:t>
            </a:r>
            <a:r>
              <a:rPr lang="en-US" sz="1700" dirty="0" smtClean="0"/>
              <a:t> (cont’d)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AFRI – Gen5 grid example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2" y="2449033"/>
            <a:ext cx="8708680" cy="434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Accessing Data Bus Viewer</a:t>
            </a:r>
          </a:p>
          <a:p>
            <a:pPr lvl="1"/>
            <a:r>
              <a:rPr lang="en-US" dirty="0" smtClean="0"/>
              <a:t>Select Connect</a:t>
            </a:r>
          </a:p>
          <a:p>
            <a:pPr lvl="1"/>
            <a:r>
              <a:rPr lang="en-US" dirty="0" smtClean="0"/>
              <a:t>Select transmission series</a:t>
            </a:r>
          </a:p>
          <a:p>
            <a:pPr lvl="2"/>
            <a:r>
              <a:rPr lang="en-US" dirty="0" smtClean="0"/>
              <a:t>Click Data Bus Viewer button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171" y="2569534"/>
            <a:ext cx="6372029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4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Select communications adapter device being used</a:t>
            </a:r>
          </a:p>
          <a:p>
            <a:pPr lvl="1"/>
            <a:r>
              <a:rPr lang="en-US" dirty="0" smtClean="0"/>
              <a:t>Select J1939 protocol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66" y="2503967"/>
            <a:ext cx="7019690" cy="427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23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Leave Save Data Continuously option unchecked</a:t>
            </a:r>
          </a:p>
          <a:p>
            <a:pPr lvl="2"/>
            <a:r>
              <a:rPr lang="en-US" dirty="0" smtClean="0"/>
              <a:t>Only saves last two minutes of </a:t>
            </a:r>
            <a:r>
              <a:rPr lang="en-US" dirty="0" err="1" smtClean="0"/>
              <a:t>databus</a:t>
            </a:r>
            <a:r>
              <a:rPr lang="en-US" dirty="0" smtClean="0"/>
              <a:t> data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457412"/>
            <a:ext cx="7109637" cy="432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1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Select Save when data collection is complete</a:t>
            </a:r>
          </a:p>
          <a:p>
            <a:pPr lvl="2"/>
            <a:r>
              <a:rPr lang="en-US" dirty="0" smtClean="0"/>
              <a:t>Name file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514600"/>
            <a:ext cx="8850663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9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Playback file</a:t>
            </a:r>
          </a:p>
          <a:p>
            <a:pPr lvl="2"/>
            <a:r>
              <a:rPr lang="en-US" dirty="0" smtClean="0"/>
              <a:t>Select Playback Data Bus Viewer Files from File menu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6" y="2865295"/>
            <a:ext cx="8915400" cy="201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17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Playback file</a:t>
            </a:r>
            <a:r>
              <a:rPr lang="en-US" sz="1700" dirty="0" smtClean="0"/>
              <a:t> (cont’d)</a:t>
            </a:r>
          </a:p>
          <a:p>
            <a:pPr lvl="2"/>
            <a:r>
              <a:rPr lang="en-US" dirty="0" smtClean="0"/>
              <a:t>Click Open Data Bus Session</a:t>
            </a:r>
          </a:p>
          <a:p>
            <a:pPr lvl="2"/>
            <a:r>
              <a:rPr lang="en-US" dirty="0" smtClean="0"/>
              <a:t>Choose file and click Open button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67" y="2450604"/>
            <a:ext cx="7924800" cy="434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2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Playback file</a:t>
            </a:r>
            <a:r>
              <a:rPr lang="en-US" sz="1700" dirty="0" smtClean="0"/>
              <a:t> (cont’d)</a:t>
            </a:r>
          </a:p>
          <a:p>
            <a:pPr lvl="2"/>
            <a:r>
              <a:rPr lang="en-US" dirty="0" smtClean="0"/>
              <a:t>File is displayed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505" y="2482701"/>
            <a:ext cx="651309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12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4438</Words>
  <Application>Microsoft Office PowerPoint</Application>
  <PresentationFormat>On-screen Show (4:3)</PresentationFormat>
  <Paragraphs>726</Paragraphs>
  <Slides>116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116</vt:i4>
      </vt:variant>
    </vt:vector>
  </HeadingPairs>
  <TitlesOfParts>
    <vt:vector size="117" baseType="lpstr">
      <vt:lpstr>Office Theme</vt:lpstr>
      <vt:lpstr>Introduction</vt:lpstr>
      <vt:lpstr>Troubleshooting Considerations</vt:lpstr>
      <vt:lpstr>Troubleshooting Considerations</vt:lpstr>
      <vt:lpstr>Troubleshooting Considerations</vt:lpstr>
      <vt:lpstr>Troubleshooting Considerations</vt:lpstr>
      <vt:lpstr>Troubleshooting Steps</vt:lpstr>
      <vt:lpstr>Allison DOC® Failure Records</vt:lpstr>
      <vt:lpstr>Allison DOC® Failure Records</vt:lpstr>
      <vt:lpstr>Possible Complaint Causes</vt:lpstr>
      <vt:lpstr>Incorrect Fluid Level</vt:lpstr>
      <vt:lpstr>Shifts Not Adapted</vt:lpstr>
      <vt:lpstr>Shifts Not Adapted</vt:lpstr>
      <vt:lpstr>Shifts Not Adapted</vt:lpstr>
      <vt:lpstr>Shifts Not Adapted</vt:lpstr>
      <vt:lpstr>Shifts Not Adapted</vt:lpstr>
      <vt:lpstr>Shifts Not Adapted</vt:lpstr>
      <vt:lpstr>Speed Signals/Throttle/Intermittent Conditions</vt:lpstr>
      <vt:lpstr>Speed Signals/Throttle/Intermittent Conditions</vt:lpstr>
      <vt:lpstr>Speed Signals/Throttle/Intermittent Conditions</vt:lpstr>
      <vt:lpstr>Speed Signals/Throttle/Intermittent Conditions</vt:lpstr>
      <vt:lpstr>Speed Signals/Throttle/Intermittent Conditions</vt:lpstr>
      <vt:lpstr>Speed Signals/Throttle/Intermittent Conditions</vt:lpstr>
      <vt:lpstr>Speed Signals/Throttle/Intermittent Conditions</vt:lpstr>
      <vt:lpstr>Case Study #1</vt:lpstr>
      <vt:lpstr>Case Study #1</vt:lpstr>
      <vt:lpstr>Case Study #1</vt:lpstr>
      <vt:lpstr>Case Study #1</vt:lpstr>
      <vt:lpstr>Case Study #1</vt:lpstr>
      <vt:lpstr>Case Study #2</vt:lpstr>
      <vt:lpstr>Case Study #2</vt:lpstr>
      <vt:lpstr>Case Study #2</vt:lpstr>
      <vt:lpstr>Case Study #2</vt:lpstr>
      <vt:lpstr>Case Study #3</vt:lpstr>
      <vt:lpstr>Case Study #3</vt:lpstr>
      <vt:lpstr>Case Study #3</vt:lpstr>
      <vt:lpstr>Case Study #3</vt:lpstr>
      <vt:lpstr>Case Study #3</vt:lpstr>
      <vt:lpstr>Case Study #4</vt:lpstr>
      <vt:lpstr>Case Study #4</vt:lpstr>
      <vt:lpstr>Case Study #4</vt:lpstr>
      <vt:lpstr>Case Study #4</vt:lpstr>
      <vt:lpstr>Case Study #4</vt:lpstr>
      <vt:lpstr>Case Study #5</vt:lpstr>
      <vt:lpstr>Case Study #5</vt:lpstr>
      <vt:lpstr>Case Study #5</vt:lpstr>
      <vt:lpstr>Case Study #5</vt:lpstr>
      <vt:lpstr>Case Study #6</vt:lpstr>
      <vt:lpstr>Case Study #6</vt:lpstr>
      <vt:lpstr>Case Study #6</vt:lpstr>
      <vt:lpstr>Case Study #6</vt:lpstr>
      <vt:lpstr>Case Study #7</vt:lpstr>
      <vt:lpstr>Case Study #7</vt:lpstr>
      <vt:lpstr>Case Study #7</vt:lpstr>
      <vt:lpstr>Case Study #7</vt:lpstr>
      <vt:lpstr>Case Study #7</vt:lpstr>
      <vt:lpstr>Case Study #8</vt:lpstr>
      <vt:lpstr>Case Study #8</vt:lpstr>
      <vt:lpstr>Case Study #8</vt:lpstr>
      <vt:lpstr>Case Study #8</vt:lpstr>
      <vt:lpstr>Case Study #9</vt:lpstr>
      <vt:lpstr>Case Study #9</vt:lpstr>
      <vt:lpstr>Case Study #9</vt:lpstr>
      <vt:lpstr>Case Study #9</vt:lpstr>
      <vt:lpstr>Case Study #9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Claim Administration</dc:title>
  <dc:creator>Owner</dc:creator>
  <cp:lastModifiedBy>Scott Scull</cp:lastModifiedBy>
  <cp:revision>177</cp:revision>
  <dcterms:created xsi:type="dcterms:W3CDTF">2006-08-16T00:00:00Z</dcterms:created>
  <dcterms:modified xsi:type="dcterms:W3CDTF">2014-12-20T22:07:09Z</dcterms:modified>
</cp:coreProperties>
</file>